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61" r:id="rId5"/>
    <p:sldId id="366" r:id="rId6"/>
    <p:sldId id="280" r:id="rId7"/>
    <p:sldId id="338" r:id="rId8"/>
    <p:sldId id="337" r:id="rId9"/>
    <p:sldId id="339" r:id="rId10"/>
    <p:sldId id="345" r:id="rId11"/>
    <p:sldId id="344" r:id="rId12"/>
    <p:sldId id="335" r:id="rId13"/>
    <p:sldId id="340" r:id="rId14"/>
    <p:sldId id="336" r:id="rId15"/>
    <p:sldId id="341" r:id="rId16"/>
    <p:sldId id="342" r:id="rId17"/>
    <p:sldId id="343" r:id="rId18"/>
    <p:sldId id="347" r:id="rId19"/>
    <p:sldId id="346" r:id="rId20"/>
    <p:sldId id="364" r:id="rId21"/>
    <p:sldId id="349" r:id="rId22"/>
    <p:sldId id="350" r:id="rId23"/>
    <p:sldId id="351" r:id="rId24"/>
    <p:sldId id="352" r:id="rId25"/>
    <p:sldId id="354" r:id="rId26"/>
    <p:sldId id="365" r:id="rId27"/>
    <p:sldId id="348" r:id="rId28"/>
    <p:sldId id="353" r:id="rId29"/>
    <p:sldId id="357" r:id="rId30"/>
    <p:sldId id="355" r:id="rId31"/>
    <p:sldId id="356" r:id="rId32"/>
    <p:sldId id="358" r:id="rId33"/>
    <p:sldId id="375" r:id="rId34"/>
    <p:sldId id="362" r:id="rId35"/>
    <p:sldId id="367" r:id="rId36"/>
    <p:sldId id="382" r:id="rId37"/>
    <p:sldId id="383" r:id="rId38"/>
    <p:sldId id="363" r:id="rId39"/>
    <p:sldId id="376" r:id="rId40"/>
    <p:sldId id="374" r:id="rId41"/>
    <p:sldId id="373" r:id="rId42"/>
    <p:sldId id="378" r:id="rId43"/>
    <p:sldId id="379" r:id="rId44"/>
    <p:sldId id="380" r:id="rId45"/>
    <p:sldId id="381" r:id="rId46"/>
    <p:sldId id="368" r:id="rId47"/>
  </p:sldIdLst>
  <p:sldSz cx="9144000" cy="5143500" type="screen16x9"/>
  <p:notesSz cx="6858000" cy="9144000"/>
  <p:custDataLst>
    <p:tags r:id="rId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254" autoAdjust="0"/>
  </p:normalViewPr>
  <p:slideViewPr>
    <p:cSldViewPr snapToGrid="0">
      <p:cViewPr varScale="1">
        <p:scale>
          <a:sx n="97" d="100"/>
          <a:sy n="97" d="100"/>
        </p:scale>
        <p:origin x="1099" y="77"/>
      </p:cViewPr>
      <p:guideLst>
        <p:guide orient="horz" pos="1573"/>
        <p:guide pos="2880"/>
      </p:guideLst>
    </p:cSldViewPr>
  </p:slideViewPr>
  <p:notesTextViewPr>
    <p:cViewPr>
      <p:scale>
        <a:sx n="1" d="1"/>
        <a:sy n="1" d="1"/>
      </p:scale>
      <p:origin x="0" y="0"/>
    </p:cViewPr>
  </p:notesTextViewPr>
  <p:notesViewPr>
    <p:cSldViewPr snapToGrid="0">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6.xml"/><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9T19:49:49.815" idx="1">
    <p:pos x="5844" y="1164"/>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64"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8D3A2-D21A-466C-B4FC-8D8DDF9320CB}" type="datetimeFigureOut">
              <a:rPr lang="zh-CN" altLang="en-US" smtClean="0"/>
            </a:fld>
            <a:endParaRPr lang="zh-CN" altLang="en-US"/>
          </a:p>
        </p:txBody>
      </p:sp>
      <p:sp>
        <p:nvSpPr>
          <p:cNvPr id="1048665"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66"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67"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68"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32A72-BA53-4517-81B8-3D64FCC213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05" name="Title 1"/>
          <p:cNvSpPr>
            <a:spLocks noGrp="1"/>
          </p:cNvSpPr>
          <p:nvPr>
            <p:ph type="ctrTitle"/>
          </p:nvPr>
        </p:nvSpPr>
        <p:spPr>
          <a:xfrm>
            <a:off x="685800" y="841772"/>
            <a:ext cx="7772400" cy="1790700"/>
          </a:xfrm>
        </p:spPr>
        <p:txBody>
          <a:bodyPr anchor="b"/>
          <a:lstStyle>
            <a:lvl1pPr algn="ctr">
              <a:defRPr sz="6000"/>
            </a:lvl1pPr>
          </a:lstStyle>
          <a:p>
            <a:r>
              <a:rPr lang="zh-CN" altLang="en-US"/>
              <a:t>单击此处编辑母版标题样式</a:t>
            </a:r>
            <a:endParaRPr lang="en-US" dirty="0"/>
          </a:p>
        </p:txBody>
      </p:sp>
      <p:sp>
        <p:nvSpPr>
          <p:cNvPr id="1048606"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04860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08" name="Footer Placeholder 4"/>
          <p:cNvSpPr>
            <a:spLocks noGrp="1"/>
          </p:cNvSpPr>
          <p:nvPr>
            <p:ph type="ftr" sz="quarter" idx="11"/>
          </p:nvPr>
        </p:nvSpPr>
        <p:spPr/>
        <p:txBody>
          <a:bodyPr/>
          <a:lstStyle/>
          <a:p>
            <a:endParaRPr lang="zh-CN" altLang="en-US"/>
          </a:p>
        </p:txBody>
      </p:sp>
      <p:sp>
        <p:nvSpPr>
          <p:cNvPr id="104860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30" name="Title 1"/>
          <p:cNvSpPr>
            <a:spLocks noGrp="1"/>
          </p:cNvSpPr>
          <p:nvPr>
            <p:ph type="title"/>
          </p:nvPr>
        </p:nvSpPr>
        <p:spPr/>
        <p:txBody>
          <a:bodyPr/>
          <a:lstStyle/>
          <a:p>
            <a:r>
              <a:rPr lang="zh-CN" altLang="en-US"/>
              <a:t>单击此处编辑母版标题样式</a:t>
            </a:r>
            <a:endParaRPr lang="en-US" dirty="0"/>
          </a:p>
        </p:txBody>
      </p:sp>
      <p:sp>
        <p:nvSpPr>
          <p:cNvPr id="1048631"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32"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3" name="Footer Placeholder 4"/>
          <p:cNvSpPr>
            <a:spLocks noGrp="1"/>
          </p:cNvSpPr>
          <p:nvPr>
            <p:ph type="ftr" sz="quarter" idx="11"/>
          </p:nvPr>
        </p:nvSpPr>
        <p:spPr/>
        <p:txBody>
          <a:bodyPr/>
          <a:lstStyle/>
          <a:p>
            <a:endParaRPr lang="zh-CN" altLang="en-US"/>
          </a:p>
        </p:txBody>
      </p:sp>
      <p:sp>
        <p:nvSpPr>
          <p:cNvPr id="1048634"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614"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1048615" name="Vertical Text Placeholder 2"/>
          <p:cNvSpPr>
            <a:spLocks noGrp="1"/>
          </p:cNvSpPr>
          <p:nvPr>
            <p:ph type="body" orient="vert" idx="1" hasCustomPrompt="1"/>
          </p:nvPr>
        </p:nvSpPr>
        <p:spPr>
          <a:xfrm>
            <a:off x="628651"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16"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7" name="Footer Placeholder 4"/>
          <p:cNvSpPr>
            <a:spLocks noGrp="1"/>
          </p:cNvSpPr>
          <p:nvPr>
            <p:ph type="ftr" sz="quarter" idx="11"/>
          </p:nvPr>
        </p:nvSpPr>
        <p:spPr/>
        <p:txBody>
          <a:bodyPr/>
          <a:lstStyle/>
          <a:p>
            <a:endParaRPr lang="zh-CN" altLang="en-US"/>
          </a:p>
        </p:txBody>
      </p:sp>
      <p:sp>
        <p:nvSpPr>
          <p:cNvPr id="1048618"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lang="zh-CN" altLang="en-US"/>
              <a:t>单击此处编辑母版标题样式</a:t>
            </a:r>
            <a:endParaRPr lang="en-US" dirty="0"/>
          </a:p>
        </p:txBody>
      </p:sp>
      <p:sp>
        <p:nvSpPr>
          <p:cNvPr id="1048620"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21"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2" name="Footer Placeholder 4"/>
          <p:cNvSpPr>
            <a:spLocks noGrp="1"/>
          </p:cNvSpPr>
          <p:nvPr>
            <p:ph type="ftr" sz="quarter" idx="11"/>
          </p:nvPr>
        </p:nvSpPr>
        <p:spPr/>
        <p:txBody>
          <a:bodyPr/>
          <a:lstStyle/>
          <a:p>
            <a:endParaRPr lang="zh-CN" altLang="en-US"/>
          </a:p>
        </p:txBody>
      </p:sp>
      <p:sp>
        <p:nvSpPr>
          <p:cNvPr id="1048623"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35" name="Title 1"/>
          <p:cNvSpPr>
            <a:spLocks noGrp="1"/>
          </p:cNvSpPr>
          <p:nvPr>
            <p:ph type="title"/>
          </p:nvPr>
        </p:nvSpPr>
        <p:spPr>
          <a:xfrm>
            <a:off x="623888" y="1282305"/>
            <a:ext cx="7886700" cy="2139553"/>
          </a:xfrm>
        </p:spPr>
        <p:txBody>
          <a:bodyPr anchor="b"/>
          <a:lstStyle>
            <a:lvl1pPr>
              <a:defRPr sz="6000"/>
            </a:lvl1pPr>
          </a:lstStyle>
          <a:p>
            <a:r>
              <a:rPr lang="zh-CN" altLang="en-US"/>
              <a:t>单击此处编辑母版标题样式</a:t>
            </a:r>
            <a:endParaRPr lang="en-US" dirty="0"/>
          </a:p>
        </p:txBody>
      </p:sp>
      <p:sp>
        <p:nvSpPr>
          <p:cNvPr id="1048636" name="Text Placeholder 2"/>
          <p:cNvSpPr>
            <a:spLocks noGrp="1"/>
          </p:cNvSpPr>
          <p:nvPr>
            <p:ph type="body" idx="1" hasCustomPrompt="1"/>
          </p:nvPr>
        </p:nvSpPr>
        <p:spPr>
          <a:xfrm>
            <a:off x="623888" y="3442099"/>
            <a:ext cx="7886700" cy="112514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863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8" name="Footer Placeholder 4"/>
          <p:cNvSpPr>
            <a:spLocks noGrp="1"/>
          </p:cNvSpPr>
          <p:nvPr>
            <p:ph type="ftr" sz="quarter" idx="11"/>
          </p:nvPr>
        </p:nvSpPr>
        <p:spPr/>
        <p:txBody>
          <a:bodyPr/>
          <a:lstStyle/>
          <a:p>
            <a:endParaRPr lang="zh-CN" altLang="en-US"/>
          </a:p>
        </p:txBody>
      </p:sp>
      <p:sp>
        <p:nvSpPr>
          <p:cNvPr id="104863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zh-CN" altLang="en-US"/>
              <a:t>单击此处编辑母版标题样式</a:t>
            </a:r>
            <a:endParaRPr lang="en-US" dirty="0"/>
          </a:p>
        </p:txBody>
      </p:sp>
      <p:sp>
        <p:nvSpPr>
          <p:cNvPr id="1048641"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2"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3"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44" name="Footer Placeholder 5"/>
          <p:cNvSpPr>
            <a:spLocks noGrp="1"/>
          </p:cNvSpPr>
          <p:nvPr>
            <p:ph type="ftr" sz="quarter" idx="11"/>
          </p:nvPr>
        </p:nvSpPr>
        <p:spPr/>
        <p:txBody>
          <a:bodyPr/>
          <a:lstStyle/>
          <a:p>
            <a:endParaRPr lang="zh-CN" altLang="en-US"/>
          </a:p>
        </p:txBody>
      </p:sp>
      <p:sp>
        <p:nvSpPr>
          <p:cNvPr id="1048645"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46"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1048647" name="Text Placeholder 2"/>
          <p:cNvSpPr>
            <a:spLocks noGrp="1"/>
          </p:cNvSpPr>
          <p:nvPr>
            <p:ph type="body" idx="1" hasCustomPrompt="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48"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9" name="Text Placeholder 4"/>
          <p:cNvSpPr>
            <a:spLocks noGrp="1"/>
          </p:cNvSpPr>
          <p:nvPr>
            <p:ph type="body" sz="quarter" idx="3" hasCustomPrompt="1"/>
          </p:nvPr>
        </p:nvSpPr>
        <p:spPr>
          <a:xfrm>
            <a:off x="4629151"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50" name="Content Placeholder 5"/>
          <p:cNvSpPr>
            <a:spLocks noGrp="1"/>
          </p:cNvSpPr>
          <p:nvPr>
            <p:ph sz="quarter" idx="4" hasCustomPrompt="1"/>
          </p:nvPr>
        </p:nvSpPr>
        <p:spPr>
          <a:xfrm>
            <a:off x="4629151"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1" name="Date Placeholder 6"/>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2" name="Footer Placeholder 7"/>
          <p:cNvSpPr>
            <a:spLocks noGrp="1"/>
          </p:cNvSpPr>
          <p:nvPr>
            <p:ph type="ftr" sz="quarter" idx="11"/>
          </p:nvPr>
        </p:nvSpPr>
        <p:spPr/>
        <p:txBody>
          <a:bodyPr/>
          <a:lstStyle/>
          <a:p>
            <a:endParaRPr lang="zh-CN" altLang="en-US"/>
          </a:p>
        </p:txBody>
      </p:sp>
      <p:sp>
        <p:nvSpPr>
          <p:cNvPr id="1048653" name="Slide Number Placeholder 8"/>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zh-CN" altLang="en-US"/>
              <a:t>单击此处编辑母版标题样式</a:t>
            </a:r>
            <a:endParaRPr lang="en-US" dirty="0"/>
          </a:p>
        </p:txBody>
      </p:sp>
      <p:sp>
        <p:nvSpPr>
          <p:cNvPr id="1048611" name="Date Placeholder 2"/>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2" name="Footer Placeholder 3"/>
          <p:cNvSpPr>
            <a:spLocks noGrp="1"/>
          </p:cNvSpPr>
          <p:nvPr>
            <p:ph type="ftr" sz="quarter" idx="11"/>
          </p:nvPr>
        </p:nvSpPr>
        <p:spPr/>
        <p:txBody>
          <a:bodyPr/>
          <a:lstStyle/>
          <a:p>
            <a:endParaRPr lang="zh-CN" altLang="en-US"/>
          </a:p>
        </p:txBody>
      </p:sp>
      <p:sp>
        <p:nvSpPr>
          <p:cNvPr id="1048613" name="Slide Number Placeholder 4"/>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54" name="Date Placeholder 1"/>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5" name="Footer Placeholder 2"/>
          <p:cNvSpPr>
            <a:spLocks noGrp="1"/>
          </p:cNvSpPr>
          <p:nvPr>
            <p:ph type="ftr" sz="quarter" idx="11"/>
          </p:nvPr>
        </p:nvSpPr>
        <p:spPr/>
        <p:txBody>
          <a:bodyPr/>
          <a:lstStyle/>
          <a:p>
            <a:endParaRPr lang="zh-CN" altLang="en-US"/>
          </a:p>
        </p:txBody>
      </p:sp>
      <p:sp>
        <p:nvSpPr>
          <p:cNvPr id="1048656" name="Slide Number Placeholder 3"/>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57"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58" name="Content Placeholder 2"/>
          <p:cNvSpPr>
            <a:spLocks noGrp="1"/>
          </p:cNvSpPr>
          <p:nvPr>
            <p:ph idx="1" hasCustomPrompt="1"/>
          </p:nvPr>
        </p:nvSpPr>
        <p:spPr>
          <a:xfrm>
            <a:off x="3887391"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9"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60"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61" name="Footer Placeholder 5"/>
          <p:cNvSpPr>
            <a:spLocks noGrp="1"/>
          </p:cNvSpPr>
          <p:nvPr>
            <p:ph type="ftr" sz="quarter" idx="11"/>
          </p:nvPr>
        </p:nvSpPr>
        <p:spPr/>
        <p:txBody>
          <a:bodyPr/>
          <a:lstStyle/>
          <a:p>
            <a:endParaRPr lang="zh-CN" altLang="en-US"/>
          </a:p>
        </p:txBody>
      </p:sp>
      <p:sp>
        <p:nvSpPr>
          <p:cNvPr id="1048662"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24"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25" name="Picture Placeholder 2"/>
          <p:cNvSpPr>
            <a:spLocks noGrp="1" noChangeAspect="1"/>
          </p:cNvSpPr>
          <p:nvPr>
            <p:ph type="pic" idx="1"/>
          </p:nvPr>
        </p:nvSpPr>
        <p:spPr>
          <a:xfrm>
            <a:off x="3887391" y="740570"/>
            <a:ext cx="4629150" cy="36552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48626"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27"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8" name="Footer Placeholder 5"/>
          <p:cNvSpPr>
            <a:spLocks noGrp="1"/>
          </p:cNvSpPr>
          <p:nvPr>
            <p:ph type="ftr" sz="quarter" idx="11"/>
          </p:nvPr>
        </p:nvSpPr>
        <p:spPr/>
        <p:txBody>
          <a:bodyPr/>
          <a:lstStyle/>
          <a:p>
            <a:endParaRPr lang="zh-CN" altLang="en-US"/>
          </a:p>
        </p:txBody>
      </p:sp>
      <p:sp>
        <p:nvSpPr>
          <p:cNvPr id="1048629"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FC180D3-F4E2-4FAA-9B2E-18CB9746F06B}"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DAAB46-A75B-4D4D-98A0-CCF8C88C72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tags" Target="../tags/tag5.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48.jpeg"/><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54.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4.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2.xml"/><Relationship Id="rId2" Type="http://schemas.openxmlformats.org/officeDocument/2006/relationships/image" Target="../media/image68.png"/><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2.xml"/><Relationship Id="rId2" Type="http://schemas.openxmlformats.org/officeDocument/2006/relationships/image" Target="../media/image69.png"/><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xml"/><Relationship Id="rId2" Type="http://schemas.openxmlformats.org/officeDocument/2006/relationships/image" Target="../media/image70.png"/><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2.xml"/><Relationship Id="rId2" Type="http://schemas.openxmlformats.org/officeDocument/2006/relationships/image" Target="../media/image71.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2.xml"/><Relationship Id="rId2" Type="http://schemas.openxmlformats.org/officeDocument/2006/relationships/image" Target="../media/image72.png"/><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2.xml"/><Relationship Id="rId2" Type="http://schemas.openxmlformats.org/officeDocument/2006/relationships/image" Target="../media/image73.png"/><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2.xml"/><Relationship Id="rId2" Type="http://schemas.openxmlformats.org/officeDocument/2006/relationships/image" Target="../media/image74.png"/><Relationship Id="rId1" Type="http://schemas.openxmlformats.org/officeDocument/2006/relationships/image" Target="../media/image4.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image" Target="../media/image75.png"/><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6.GIF"/><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5263200" y="156791"/>
            <a:ext cx="3600000" cy="405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2097152" name="图片 10"/>
          <p:cNvPicPr>
            <a:picLocks noChangeAspect="1"/>
          </p:cNvPicPr>
          <p:nvPr/>
        </p:nvPicPr>
        <p:blipFill>
          <a:blip r:embed="rId1"/>
          <a:srcRect/>
          <a:stretch>
            <a:fillRect/>
          </a:stretch>
        </p:blipFill>
        <p:spPr bwMode="auto">
          <a:xfrm>
            <a:off x="0" y="30902"/>
            <a:ext cx="2449881" cy="627522"/>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6219644" y="89752"/>
            <a:ext cx="2924356" cy="539078"/>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635" y="658495"/>
            <a:ext cx="9143365" cy="2030730"/>
          </a:xfrm>
          <a:prstGeom prst="rect">
            <a:avLst/>
          </a:prstGeom>
          <a:noFill/>
          <a:ln w="9525">
            <a:noFill/>
            <a:miter lim="800000"/>
            <a:headEnd/>
            <a:tailEnd/>
          </a:ln>
        </p:spPr>
      </p:pic>
      <p:cxnSp>
        <p:nvCxnSpPr>
          <p:cNvPr id="10" name="直接连接符 9"/>
          <p:cNvCxnSpPr/>
          <p:nvPr/>
        </p:nvCxnSpPr>
        <p:spPr>
          <a:xfrm>
            <a:off x="822340" y="3456485"/>
            <a:ext cx="7534488"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66137" y="2571750"/>
            <a:ext cx="9143999" cy="7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2800" b="1" dirty="0">
                <a:latin typeface="微软雅黑" panose="020B0503020204020204" pitchFamily="34" charset="-122"/>
                <a:ea typeface="微软雅黑" panose="020B0503020204020204" pitchFamily="34" charset="-122"/>
              </a:rPr>
              <a:t>Paper sharing:U-</a:t>
            </a:r>
            <a:r>
              <a:rPr lang="en-US" altLang="zh-CN" sz="2800" b="1" dirty="0">
                <a:latin typeface="微软雅黑" panose="020B0503020204020204" pitchFamily="34" charset="-122"/>
                <a:ea typeface="微软雅黑" panose="020B0503020204020204" pitchFamily="34" charset="-122"/>
              </a:rPr>
              <a:t>net series</a:t>
            </a:r>
            <a:endParaRPr lang="en-US" altLang="zh-CN"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930265" y="3752215"/>
            <a:ext cx="2275205" cy="368300"/>
          </a:xfrm>
          <a:prstGeom prst="rect">
            <a:avLst/>
          </a:prstGeom>
          <a:noFill/>
        </p:spPr>
        <p:txBody>
          <a:bodyPr wrap="square" rtlCol="0">
            <a:spAutoFit/>
          </a:bodyPr>
          <a:p>
            <a:r>
              <a:rPr lang="en-US" altLang="zh-CN"/>
              <a:t>Speaker :Ying Jie</a:t>
            </a:r>
            <a:endParaRPr lang="en-US" altLang="zh-CN"/>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CNN/FCN &amp;Image Segmentation</a:t>
            </a:r>
            <a:endParaRPr lang="en-US" altLang="zh-CN" sz="2400" b="1" dirty="0"/>
          </a:p>
        </p:txBody>
      </p:sp>
      <p:sp>
        <p:nvSpPr>
          <p:cNvPr id="5" name="文本框 4"/>
          <p:cNvSpPr txBox="1"/>
          <p:nvPr/>
        </p:nvSpPr>
        <p:spPr>
          <a:xfrm>
            <a:off x="665480" y="623570"/>
            <a:ext cx="2528570" cy="368300"/>
          </a:xfrm>
          <a:prstGeom prst="rect">
            <a:avLst/>
          </a:prstGeom>
          <a:noFill/>
        </p:spPr>
        <p:txBody>
          <a:bodyPr wrap="square" rtlCol="0">
            <a:spAutoFit/>
          </a:bodyPr>
          <a:p>
            <a:r>
              <a:rPr lang="en-US" altLang="zh-CN"/>
              <a:t>CNN/FCN</a:t>
            </a:r>
            <a:endParaRPr lang="en-US" altLang="zh-CN"/>
          </a:p>
        </p:txBody>
      </p:sp>
      <p:pic>
        <p:nvPicPr>
          <p:cNvPr id="9" name="图片 8"/>
          <p:cNvPicPr>
            <a:picLocks noChangeAspect="1"/>
          </p:cNvPicPr>
          <p:nvPr/>
        </p:nvPicPr>
        <p:blipFill>
          <a:blip r:embed="rId2"/>
          <a:stretch>
            <a:fillRect/>
          </a:stretch>
        </p:blipFill>
        <p:spPr>
          <a:xfrm>
            <a:off x="106045" y="951865"/>
            <a:ext cx="3679825" cy="1999615"/>
          </a:xfrm>
          <a:prstGeom prst="rect">
            <a:avLst/>
          </a:prstGeom>
        </p:spPr>
      </p:pic>
      <p:pic>
        <p:nvPicPr>
          <p:cNvPr id="10" name="图片 9"/>
          <p:cNvPicPr>
            <a:picLocks noChangeAspect="1"/>
          </p:cNvPicPr>
          <p:nvPr/>
        </p:nvPicPr>
        <p:blipFill>
          <a:blip r:embed="rId3"/>
          <a:stretch>
            <a:fillRect/>
          </a:stretch>
        </p:blipFill>
        <p:spPr>
          <a:xfrm>
            <a:off x="106045" y="3064510"/>
            <a:ext cx="3542665" cy="2012950"/>
          </a:xfrm>
          <a:prstGeom prst="rect">
            <a:avLst/>
          </a:prstGeom>
        </p:spPr>
      </p:pic>
      <p:pic>
        <p:nvPicPr>
          <p:cNvPr id="11" name="图片 10"/>
          <p:cNvPicPr>
            <a:picLocks noChangeAspect="1"/>
          </p:cNvPicPr>
          <p:nvPr/>
        </p:nvPicPr>
        <p:blipFill>
          <a:blip r:embed="rId4"/>
          <a:stretch>
            <a:fillRect/>
          </a:stretch>
        </p:blipFill>
        <p:spPr>
          <a:xfrm>
            <a:off x="3750310" y="991870"/>
            <a:ext cx="4961890" cy="1667510"/>
          </a:xfrm>
          <a:prstGeom prst="rect">
            <a:avLst/>
          </a:prstGeom>
        </p:spPr>
      </p:pic>
      <p:pic>
        <p:nvPicPr>
          <p:cNvPr id="12" name="图片 11"/>
          <p:cNvPicPr>
            <a:picLocks noChangeAspect="1"/>
          </p:cNvPicPr>
          <p:nvPr/>
        </p:nvPicPr>
        <p:blipFill>
          <a:blip r:embed="rId5"/>
          <a:stretch>
            <a:fillRect/>
          </a:stretch>
        </p:blipFill>
        <p:spPr>
          <a:xfrm>
            <a:off x="3648710" y="3027680"/>
            <a:ext cx="5430520" cy="175514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3520" cy="829945"/>
          </a:xfrm>
          <a:prstGeom prst="rect">
            <a:avLst/>
          </a:prstGeom>
          <a:noFill/>
        </p:spPr>
        <p:txBody>
          <a:bodyPr wrap="square" rtlCol="0">
            <a:spAutoFit/>
          </a:bodyPr>
          <a:lstStyle/>
          <a:p>
            <a:r>
              <a:rPr lang="en-US" altLang="zh-CN" sz="2400" b="1" dirty="0"/>
              <a:t>1. U-net :Convolutional Networks for Biomedical</a:t>
            </a:r>
            <a:endParaRPr lang="en-US" altLang="zh-CN" sz="2400" b="1" dirty="0"/>
          </a:p>
          <a:p>
            <a:r>
              <a:rPr lang="en-US" altLang="zh-CN" sz="2400" b="1" dirty="0"/>
              <a:t>Image Segmentation</a:t>
            </a:r>
            <a:endParaRPr lang="en-US" altLang="zh-CN" sz="2400" b="1" dirty="0"/>
          </a:p>
        </p:txBody>
      </p:sp>
      <p:sp>
        <p:nvSpPr>
          <p:cNvPr id="2" name="文本框 1"/>
          <p:cNvSpPr txBox="1"/>
          <p:nvPr/>
        </p:nvSpPr>
        <p:spPr>
          <a:xfrm>
            <a:off x="438785" y="1259205"/>
            <a:ext cx="6588125" cy="1476375"/>
          </a:xfrm>
          <a:prstGeom prst="rect">
            <a:avLst/>
          </a:prstGeom>
          <a:noFill/>
        </p:spPr>
        <p:txBody>
          <a:bodyPr wrap="square" rtlCol="0">
            <a:spAutoFit/>
          </a:bodyPr>
          <a:p>
            <a:r>
              <a:rPr lang="zh-CN" altLang="en-US"/>
              <a:t># </a:t>
            </a:r>
            <a:r>
              <a:rPr lang="en-US" altLang="zh-CN"/>
              <a:t>Paper Abstract</a:t>
            </a:r>
            <a:r>
              <a:rPr lang="zh-CN" altLang="en-US"/>
              <a:t>：</a:t>
            </a:r>
            <a:endParaRPr lang="zh-CN" altLang="en-US"/>
          </a:p>
          <a:p>
            <a:endParaRPr lang="zh-CN" altLang="en-US"/>
          </a:p>
          <a:p>
            <a:r>
              <a:rPr lang="zh-CN" altLang="en-US"/>
              <a:t>1. </a:t>
            </a:r>
            <a:r>
              <a:rPr lang="en-US" altLang="zh-CN"/>
              <a:t>Provenance</a:t>
            </a:r>
            <a:r>
              <a:rPr lang="zh-CN" altLang="en-US"/>
              <a:t>：MICCAI 2015</a:t>
            </a:r>
            <a:r>
              <a:rPr lang="en-US" altLang="zh-CN"/>
              <a:t>     (MIC+CAI)</a:t>
            </a:r>
            <a:endParaRPr lang="zh-CN" altLang="en-US"/>
          </a:p>
          <a:p>
            <a:r>
              <a:rPr lang="zh-CN" altLang="en-US"/>
              <a:t>2. </a:t>
            </a:r>
            <a:r>
              <a:rPr lang="en-US" altLang="zh-CN"/>
              <a:t>Author</a:t>
            </a:r>
            <a:r>
              <a:rPr lang="zh-CN" altLang="en-US"/>
              <a:t>：Olaf Ronneberger, Philipp</a:t>
            </a:r>
            <a:r>
              <a:rPr lang="en-US" altLang="zh-CN"/>
              <a:t> </a:t>
            </a:r>
            <a:r>
              <a:rPr lang="zh-CN" altLang="en-US"/>
              <a:t>Fischer&amp; Thomas Brox</a:t>
            </a:r>
            <a:endParaRPr lang="zh-CN" altLang="en-US"/>
          </a:p>
          <a:p>
            <a:r>
              <a:rPr lang="zh-CN" altLang="en-US"/>
              <a:t>3. </a:t>
            </a:r>
            <a:r>
              <a:rPr lang="en-US" altLang="zh-CN"/>
              <a:t>Cites</a:t>
            </a:r>
            <a:r>
              <a:rPr lang="zh-CN" altLang="en-US"/>
              <a:t>：10k+</a:t>
            </a:r>
            <a:r>
              <a:rPr lang="en-US" altLang="zh-CN"/>
              <a:t> </a:t>
            </a:r>
            <a:r>
              <a:rPr lang="zh-CN" altLang="en-US"/>
              <a:t>（</a:t>
            </a:r>
            <a:r>
              <a:rPr lang="en-US" altLang="zh-CN"/>
              <a:t>According to incomplete statistics</a:t>
            </a:r>
            <a:r>
              <a:rPr lang="zh-CN" altLang="en-US"/>
              <a:t>）</a:t>
            </a:r>
            <a:endParaRPr lang="zh-CN" altLang="en-US"/>
          </a:p>
        </p:txBody>
      </p:sp>
      <p:sp>
        <p:nvSpPr>
          <p:cNvPr id="8" name="等腰三角形 7"/>
          <p:cNvSpPr/>
          <p:nvPr>
            <p:custDataLst>
              <p:tags r:id="rId2"/>
            </p:custDataLst>
          </p:nvPr>
        </p:nvSpPr>
        <p:spPr>
          <a:xfrm>
            <a:off x="64770" y="2663190"/>
            <a:ext cx="2196043" cy="2487295"/>
          </a:xfrm>
          <a:prstGeom prst="triangle">
            <a:avLst/>
          </a:prstGeom>
          <a:solidFill>
            <a:srgbClr val="039FD7"/>
          </a:solidFill>
        </p:spPr>
        <p:txBody>
          <a:bodyPr rot="0" spcFirstLastPara="0" vertOverflow="overflow" horzOverflow="overflow" vert="horz" wrap="square" lIns="68580" tIns="34290" rIns="68580" bIns="34290" numCol="1" spcCol="0" rtlCol="0" fromWordArt="0" anchor="ctr" anchorCtr="0" forceAA="0" compatLnSpc="1">
            <a:normAutofit/>
          </a:bodyPr>
          <a:p>
            <a:pPr algn="just">
              <a:lnSpc>
                <a:spcPct val="130000"/>
              </a:lnSpc>
            </a:pPr>
            <a:endParaRPr lang="zh-CN" altLang="en-US" sz="1350" dirty="0" err="1">
              <a:solidFill>
                <a:srgbClr val="FFFFFF"/>
              </a:solidFill>
              <a:sym typeface="Arial" panose="020B0604020202020204" pitchFamily="34" charset="0"/>
            </a:endParaRPr>
          </a:p>
        </p:txBody>
      </p:sp>
      <p:sp>
        <p:nvSpPr>
          <p:cNvPr id="11" name="任意多边形 10"/>
          <p:cNvSpPr/>
          <p:nvPr>
            <p:custDataLst>
              <p:tags r:id="rId3"/>
            </p:custDataLst>
          </p:nvPr>
        </p:nvSpPr>
        <p:spPr>
          <a:xfrm>
            <a:off x="1639570" y="2852420"/>
            <a:ext cx="6336665" cy="1125220"/>
          </a:xfrm>
          <a:custGeom>
            <a:avLst/>
            <a:gdLst>
              <a:gd name="connsiteX0" fmla="*/ 0 w 5113725"/>
              <a:gd name="connsiteY0" fmla="*/ 0 h 457200"/>
              <a:gd name="connsiteX1" fmla="*/ 5113725 w 5113725"/>
              <a:gd name="connsiteY1" fmla="*/ 0 h 457200"/>
              <a:gd name="connsiteX2" fmla="*/ 5113725 w 5113725"/>
              <a:gd name="connsiteY2" fmla="*/ 457200 h 457200"/>
              <a:gd name="connsiteX3" fmla="*/ 201832 w 5113725"/>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113725" h="457200">
                <a:moveTo>
                  <a:pt x="0" y="0"/>
                </a:moveTo>
                <a:lnTo>
                  <a:pt x="5113725" y="0"/>
                </a:lnTo>
                <a:lnTo>
                  <a:pt x="5113725" y="457200"/>
                </a:lnTo>
                <a:lnTo>
                  <a:pt x="201832" y="457200"/>
                </a:lnTo>
                <a:close/>
              </a:path>
            </a:pathLst>
          </a:custGeom>
          <a:solidFill>
            <a:srgbClr val="039FD7">
              <a:lumMod val="60000"/>
              <a:lumOff val="40000"/>
            </a:srgbClr>
          </a:solidFill>
        </p:spPr>
        <p:txBody>
          <a:bodyPr rot="0" spcFirstLastPara="0" vertOverflow="overflow" horzOverflow="overflow" vert="horz" wrap="square" lIns="135000" tIns="0" rIns="67500" bIns="0" numCol="1" spcCol="0" rtlCol="0" fromWordArt="0" anchor="ctr" anchorCtr="0" forceAA="0" compatLnSpc="1">
            <a:normAutofit/>
          </a:bodyPr>
          <a:p>
            <a:pPr algn="just"/>
            <a:r>
              <a:rPr lang="en-US" altLang="zh-CN" sz="2000" b="1">
                <a:sym typeface="+mn-ea"/>
              </a:rPr>
              <a:t>· </a:t>
            </a:r>
            <a:r>
              <a:rPr lang="zh-CN" altLang="en-US" sz="2000" b="1">
                <a:sym typeface="+mn-ea"/>
              </a:rPr>
              <a:t>Deep learning networks and training strategies are adopted to use annotated samples more effectively according to the way of data enhancement</a:t>
            </a:r>
            <a:endParaRPr lang="en-US" altLang="zh-CN" sz="2000" b="1"/>
          </a:p>
          <a:p>
            <a:pPr algn="just"/>
            <a:endParaRPr lang="da-DK" altLang="zh-CN" sz="2000" b="1" dirty="0">
              <a:solidFill>
                <a:sysClr val="window" lastClr="FFFFFF"/>
              </a:solidFill>
              <a:sym typeface="Arial" panose="020B0604020202020204" pitchFamily="34" charset="0"/>
            </a:endParaRPr>
          </a:p>
        </p:txBody>
      </p:sp>
      <p:sp>
        <p:nvSpPr>
          <p:cNvPr id="13" name="任意多边形 12"/>
          <p:cNvSpPr/>
          <p:nvPr>
            <p:custDataLst>
              <p:tags r:id="rId4"/>
            </p:custDataLst>
          </p:nvPr>
        </p:nvSpPr>
        <p:spPr>
          <a:xfrm>
            <a:off x="1793875" y="3977005"/>
            <a:ext cx="7244080" cy="771525"/>
          </a:xfrm>
          <a:custGeom>
            <a:avLst/>
            <a:gdLst>
              <a:gd name="connsiteX0" fmla="*/ 0 w 4776873"/>
              <a:gd name="connsiteY0" fmla="*/ 0 h 457200"/>
              <a:gd name="connsiteX1" fmla="*/ 4776873 w 4776873"/>
              <a:gd name="connsiteY1" fmla="*/ 0 h 457200"/>
              <a:gd name="connsiteX2" fmla="*/ 4776873 w 4776873"/>
              <a:gd name="connsiteY2" fmla="*/ 457200 h 457200"/>
              <a:gd name="connsiteX3" fmla="*/ 201832 w 477687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776873" h="457200">
                <a:moveTo>
                  <a:pt x="0" y="0"/>
                </a:moveTo>
                <a:lnTo>
                  <a:pt x="4776873" y="0"/>
                </a:lnTo>
                <a:lnTo>
                  <a:pt x="4776873" y="457200"/>
                </a:lnTo>
                <a:lnTo>
                  <a:pt x="201832" y="457200"/>
                </a:lnTo>
                <a:close/>
              </a:path>
            </a:pathLst>
          </a:custGeom>
          <a:solidFill>
            <a:srgbClr val="039FD7">
              <a:lumMod val="60000"/>
              <a:lumOff val="40000"/>
            </a:srgbClr>
          </a:solidFill>
        </p:spPr>
        <p:txBody>
          <a:bodyPr rot="0" spcFirstLastPara="0" vertOverflow="overflow" horzOverflow="overflow" vert="horz" wrap="square" lIns="135000" tIns="0" rIns="67500" bIns="0" numCol="1" spcCol="0" rtlCol="0" fromWordArt="0" anchor="ctr" anchorCtr="0" forceAA="0" compatLnSpc="1">
            <a:noAutofit/>
          </a:bodyPr>
          <a:p>
            <a:pPr algn="just"/>
            <a:r>
              <a:rPr lang="en-US" altLang="zh-CN" sz="2000" b="1">
                <a:sym typeface="+mn-ea"/>
              </a:rPr>
              <a:t>· </a:t>
            </a:r>
            <a:r>
              <a:rPr lang="da-DK" altLang="zh-CN" sz="2000" b="1" dirty="0">
                <a:solidFill>
                  <a:schemeClr val="tx1"/>
                </a:solidFill>
                <a:sym typeface="Arial" panose="020B0604020202020204" pitchFamily="34" charset="0"/>
              </a:rPr>
              <a:t>The U-NET shows extremely high performance when using the same network trained to project light microscope images</a:t>
            </a:r>
            <a:endParaRPr lang="da-DK" altLang="zh-CN" sz="2000" b="1" dirty="0">
              <a:solidFill>
                <a:schemeClr val="tx1"/>
              </a:solidFill>
              <a:sym typeface="Arial" panose="020B0604020202020204" pitchFamily="34" charset="0"/>
            </a:endParaRPr>
          </a:p>
        </p:txBody>
      </p:sp>
      <p:sp>
        <p:nvSpPr>
          <p:cNvPr id="12" name="等腰三角形 11"/>
          <p:cNvSpPr/>
          <p:nvPr>
            <p:custDataLst>
              <p:tags r:id="rId5"/>
            </p:custDataLst>
          </p:nvPr>
        </p:nvSpPr>
        <p:spPr>
          <a:xfrm>
            <a:off x="64770" y="2663190"/>
            <a:ext cx="2196043" cy="2487295"/>
          </a:xfrm>
          <a:prstGeom prst="triangle">
            <a:avLst/>
          </a:prstGeom>
          <a:solidFill>
            <a:srgbClr val="039FD7"/>
          </a:solidFill>
        </p:spPr>
        <p:txBody>
          <a:bodyPr rot="0" spcFirstLastPara="0" vertOverflow="overflow" horzOverflow="overflow" vert="horz" wrap="square" lIns="68580" tIns="34290" rIns="68580" bIns="34290" numCol="1" spcCol="0" rtlCol="0" fromWordArt="0" anchor="ctr" anchorCtr="0" forceAA="0" compatLnSpc="1">
            <a:normAutofit fontScale="60000"/>
          </a:bodyPr>
          <a:p>
            <a:pPr algn="ctr">
              <a:lnSpc>
                <a:spcPct val="130000"/>
              </a:lnSpc>
            </a:pPr>
            <a:r>
              <a:rPr lang="en-US" altLang="da-DK" sz="4800" b="1" i="1" u="sng" dirty="0">
                <a:solidFill>
                  <a:sysClr val="window" lastClr="FFFFFF"/>
                </a:solidFill>
                <a:latin typeface="Calibri Light" panose="020F0302020204030204" charset="0"/>
                <a:ea typeface="+mn-ea"/>
                <a:cs typeface="+mn-ea"/>
                <a:sym typeface="Arial" panose="020B0604020202020204" pitchFamily="34" charset="0"/>
              </a:rPr>
              <a:t>U-net</a:t>
            </a:r>
            <a:endParaRPr lang="en-US" altLang="da-DK" sz="4800" b="1" i="1" u="sng" dirty="0">
              <a:solidFill>
                <a:sysClr val="window" lastClr="FFFFFF"/>
              </a:solidFill>
              <a:latin typeface="Calibri Light" panose="020F0302020204030204" charset="0"/>
              <a:ea typeface="+mn-ea"/>
              <a:cs typeface="+mn-ea"/>
              <a:sym typeface="Arial"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U-</a:t>
            </a:r>
            <a:r>
              <a:rPr lang="en-US" altLang="zh-CN" sz="2400" b="1" dirty="0"/>
              <a:t>net conceptual graph</a:t>
            </a:r>
            <a:endParaRPr lang="en-US" altLang="zh-CN" sz="2400" b="1" dirty="0"/>
          </a:p>
        </p:txBody>
      </p:sp>
      <p:pic>
        <p:nvPicPr>
          <p:cNvPr id="2" name="图片 1"/>
          <p:cNvPicPr>
            <a:picLocks noChangeAspect="1"/>
          </p:cNvPicPr>
          <p:nvPr/>
        </p:nvPicPr>
        <p:blipFill>
          <a:blip r:embed="rId2"/>
          <a:stretch>
            <a:fillRect/>
          </a:stretch>
        </p:blipFill>
        <p:spPr>
          <a:xfrm>
            <a:off x="3175000" y="802005"/>
            <a:ext cx="5537200" cy="4282440"/>
          </a:xfrm>
          <a:prstGeom prst="rect">
            <a:avLst/>
          </a:prstGeom>
        </p:spPr>
      </p:pic>
      <p:pic>
        <p:nvPicPr>
          <p:cNvPr id="100" name="图片 99"/>
          <p:cNvPicPr/>
          <p:nvPr/>
        </p:nvPicPr>
        <p:blipFill>
          <a:blip r:embed="rId3"/>
          <a:stretch>
            <a:fillRect/>
          </a:stretch>
        </p:blipFill>
        <p:spPr>
          <a:xfrm>
            <a:off x="3322320" y="661035"/>
            <a:ext cx="5242560" cy="4341495"/>
          </a:xfrm>
          <a:prstGeom prst="rect">
            <a:avLst/>
          </a:prstGeom>
          <a:noFill/>
          <a:ln w="9525">
            <a:noFill/>
          </a:ln>
        </p:spPr>
      </p:pic>
      <p:sp>
        <p:nvSpPr>
          <p:cNvPr id="3" name="文本框 2"/>
          <p:cNvSpPr txBox="1"/>
          <p:nvPr/>
        </p:nvSpPr>
        <p:spPr>
          <a:xfrm>
            <a:off x="199390" y="3568065"/>
            <a:ext cx="3030220" cy="1198880"/>
          </a:xfrm>
          <a:prstGeom prst="rect">
            <a:avLst/>
          </a:prstGeom>
          <a:noFill/>
        </p:spPr>
        <p:txBody>
          <a:bodyPr wrap="square" rtlCol="0">
            <a:spAutoFit/>
          </a:bodyPr>
          <a:p>
            <a:r>
              <a:rPr lang="en-US" altLang="zh-CN"/>
              <a:t>· RED</a:t>
            </a:r>
            <a:r>
              <a:rPr lang="zh-CN" altLang="en-US"/>
              <a:t> represents feature extraction</a:t>
            </a:r>
            <a:endParaRPr lang="zh-CN" altLang="en-US"/>
          </a:p>
          <a:p>
            <a:r>
              <a:rPr lang="en-US" altLang="zh-CN"/>
              <a:t>·Yellow represents the upsampling part</a:t>
            </a:r>
            <a:endParaRPr lang="en-US" altLang="zh-CN"/>
          </a:p>
        </p:txBody>
      </p:sp>
      <p:sp>
        <p:nvSpPr>
          <p:cNvPr id="5" name="文本框 4"/>
          <p:cNvSpPr txBox="1"/>
          <p:nvPr/>
        </p:nvSpPr>
        <p:spPr>
          <a:xfrm>
            <a:off x="10795" y="695960"/>
            <a:ext cx="3407410" cy="2799715"/>
          </a:xfrm>
          <a:prstGeom prst="rect">
            <a:avLst/>
          </a:prstGeom>
          <a:noFill/>
        </p:spPr>
        <p:txBody>
          <a:bodyPr wrap="square" rtlCol="0">
            <a:spAutoFit/>
          </a:bodyPr>
          <a:p>
            <a:r>
              <a:rPr lang="en-US" altLang="zh-CN" sz="1600"/>
              <a:t>    I</a:t>
            </a:r>
            <a:r>
              <a:rPr lang="zh-CN" altLang="en-US" sz="1600"/>
              <a:t>n the feature extraction part, there is a scale for every pooling layer, including 5 scales of the original image.</a:t>
            </a:r>
            <a:endParaRPr lang="zh-CN" altLang="en-US" sz="1600"/>
          </a:p>
          <a:p>
            <a:endParaRPr lang="zh-CN" altLang="en-US" sz="1600"/>
          </a:p>
          <a:p>
            <a:r>
              <a:rPr lang="en-US" altLang="zh-CN" sz="1600"/>
              <a:t>    </a:t>
            </a:r>
            <a:r>
              <a:rPr lang="zh-CN" altLang="en-US" sz="1600"/>
              <a:t>For the up-sampling part, every time the up-sampling is performed, the number of channels corresponding to the feature extraction part will be fused at the same scale, but the CROP should be selected before fusion. The fusion here is also splicing.</a:t>
            </a:r>
            <a:endParaRPr lang="zh-CN" alt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Examples &amp; Strict requirements for U-net</a:t>
            </a:r>
            <a:endParaRPr lang="en-US" altLang="zh-CN" sz="2400" b="1" dirty="0"/>
          </a:p>
        </p:txBody>
      </p:sp>
      <p:pic>
        <p:nvPicPr>
          <p:cNvPr id="2" name="图片 1"/>
          <p:cNvPicPr>
            <a:picLocks noChangeAspect="1"/>
          </p:cNvPicPr>
          <p:nvPr/>
        </p:nvPicPr>
        <p:blipFill>
          <a:blip r:embed="rId2"/>
          <a:stretch>
            <a:fillRect/>
          </a:stretch>
        </p:blipFill>
        <p:spPr>
          <a:xfrm>
            <a:off x="190500" y="661035"/>
            <a:ext cx="7958455" cy="3535680"/>
          </a:xfrm>
          <a:prstGeom prst="rect">
            <a:avLst/>
          </a:prstGeom>
        </p:spPr>
      </p:pic>
      <p:pic>
        <p:nvPicPr>
          <p:cNvPr id="3" name="图片 2"/>
          <p:cNvPicPr>
            <a:picLocks noChangeAspect="1"/>
          </p:cNvPicPr>
          <p:nvPr/>
        </p:nvPicPr>
        <p:blipFill>
          <a:blip r:embed="rId3"/>
          <a:stretch>
            <a:fillRect/>
          </a:stretch>
        </p:blipFill>
        <p:spPr>
          <a:xfrm>
            <a:off x="784225" y="623570"/>
            <a:ext cx="6908165" cy="3456940"/>
          </a:xfrm>
          <a:prstGeom prst="rect">
            <a:avLst/>
          </a:prstGeom>
        </p:spPr>
      </p:pic>
      <p:sp>
        <p:nvSpPr>
          <p:cNvPr id="5" name="文本框 4"/>
          <p:cNvSpPr txBox="1"/>
          <p:nvPr/>
        </p:nvSpPr>
        <p:spPr>
          <a:xfrm>
            <a:off x="575945" y="4234180"/>
            <a:ext cx="7659370" cy="922020"/>
          </a:xfrm>
          <a:prstGeom prst="rect">
            <a:avLst/>
          </a:prstGeom>
          <a:noFill/>
        </p:spPr>
        <p:txBody>
          <a:bodyPr wrap="square" rtlCol="0">
            <a:spAutoFit/>
          </a:bodyPr>
          <a:p>
            <a:r>
              <a:rPr lang="zh-CN" altLang="en-US"/>
              <a:t>The red box is the important segmentation area, and the edge of the yellow box indicates that the segmentation result is not affected by cutting into small batches</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98935" y="126084"/>
            <a:ext cx="5849607" cy="460375"/>
          </a:xfrm>
          <a:prstGeom prst="rect">
            <a:avLst/>
          </a:prstGeom>
          <a:noFill/>
        </p:spPr>
        <p:txBody>
          <a:bodyPr wrap="square" rtlCol="0">
            <a:spAutoFit/>
          </a:bodyPr>
          <a:lstStyle/>
          <a:p>
            <a:r>
              <a:rPr lang="en-US" altLang="zh-CN" sz="2400" b="1" dirty="0"/>
              <a:t>Training U-net &amp; Formula</a:t>
            </a:r>
            <a:endParaRPr lang="en-US" altLang="zh-CN" sz="2400" b="1" dirty="0"/>
          </a:p>
        </p:txBody>
      </p:sp>
      <p:pic>
        <p:nvPicPr>
          <p:cNvPr id="2" name="图片 1"/>
          <p:cNvPicPr>
            <a:picLocks noChangeAspect="1"/>
          </p:cNvPicPr>
          <p:nvPr/>
        </p:nvPicPr>
        <p:blipFill>
          <a:blip r:embed="rId2"/>
          <a:stretch>
            <a:fillRect/>
          </a:stretch>
        </p:blipFill>
        <p:spPr>
          <a:xfrm>
            <a:off x="188595" y="1767205"/>
            <a:ext cx="3557905" cy="928370"/>
          </a:xfrm>
          <a:prstGeom prst="rect">
            <a:avLst/>
          </a:prstGeom>
        </p:spPr>
      </p:pic>
      <p:sp>
        <p:nvSpPr>
          <p:cNvPr id="3" name="文本框 2"/>
          <p:cNvSpPr txBox="1"/>
          <p:nvPr/>
        </p:nvSpPr>
        <p:spPr>
          <a:xfrm>
            <a:off x="294005" y="759460"/>
            <a:ext cx="6890385" cy="368300"/>
          </a:xfrm>
          <a:prstGeom prst="rect">
            <a:avLst/>
          </a:prstGeom>
          <a:noFill/>
        </p:spPr>
        <p:txBody>
          <a:bodyPr wrap="square" rtlCol="0">
            <a:spAutoFit/>
          </a:bodyPr>
          <a:p>
            <a:r>
              <a:rPr lang="en-US" altLang="zh-CN"/>
              <a:t>1. The last layer adopts cross entropy function and softmax function</a:t>
            </a:r>
            <a:endParaRPr lang="en-US" altLang="zh-CN"/>
          </a:p>
        </p:txBody>
      </p:sp>
      <p:pic>
        <p:nvPicPr>
          <p:cNvPr id="106" name="图片 105"/>
          <p:cNvPicPr/>
          <p:nvPr/>
        </p:nvPicPr>
        <p:blipFill>
          <a:blip r:embed="rId3"/>
          <a:stretch>
            <a:fillRect/>
          </a:stretch>
        </p:blipFill>
        <p:spPr>
          <a:xfrm>
            <a:off x="239395" y="3054350"/>
            <a:ext cx="5292090" cy="1109980"/>
          </a:xfrm>
          <a:prstGeom prst="rect">
            <a:avLst/>
          </a:prstGeom>
          <a:noFill/>
          <a:ln w="9525">
            <a:noFill/>
          </a:ln>
        </p:spPr>
      </p:pic>
      <p:sp>
        <p:nvSpPr>
          <p:cNvPr id="5" name="文本框 4"/>
          <p:cNvSpPr txBox="1"/>
          <p:nvPr/>
        </p:nvSpPr>
        <p:spPr>
          <a:xfrm>
            <a:off x="294005" y="2818130"/>
            <a:ext cx="6114415" cy="368300"/>
          </a:xfrm>
          <a:prstGeom prst="rect">
            <a:avLst/>
          </a:prstGeom>
          <a:noFill/>
        </p:spPr>
        <p:txBody>
          <a:bodyPr wrap="square" rtlCol="0">
            <a:spAutoFit/>
          </a:bodyPr>
          <a:p>
            <a:r>
              <a:rPr lang="en-US" altLang="zh-CN"/>
              <a:t>2. Weight chart calculation formula</a:t>
            </a:r>
            <a:endParaRPr lang="en-US" altLang="zh-CN"/>
          </a:p>
        </p:txBody>
      </p:sp>
      <p:sp>
        <p:nvSpPr>
          <p:cNvPr id="6" name="文本框 5"/>
          <p:cNvSpPr txBox="1"/>
          <p:nvPr/>
        </p:nvSpPr>
        <p:spPr>
          <a:xfrm>
            <a:off x="6621780" y="1408430"/>
            <a:ext cx="2047875" cy="922020"/>
          </a:xfrm>
          <a:prstGeom prst="rect">
            <a:avLst/>
          </a:prstGeom>
          <a:noFill/>
        </p:spPr>
        <p:txBody>
          <a:bodyPr wrap="square" rtlCol="0">
            <a:spAutoFit/>
          </a:bodyPr>
          <a:p>
            <a:r>
              <a:rPr lang="en-US" altLang="zh-CN"/>
              <a:t>Training method : Stochastic gradient descent</a:t>
            </a:r>
            <a:endParaRPr lang="en-US" altLang="zh-CN"/>
          </a:p>
        </p:txBody>
      </p:sp>
      <p:pic>
        <p:nvPicPr>
          <p:cNvPr id="8" name="图片 7"/>
          <p:cNvPicPr>
            <a:picLocks noChangeAspect="1"/>
          </p:cNvPicPr>
          <p:nvPr/>
        </p:nvPicPr>
        <p:blipFill>
          <a:blip r:embed="rId4"/>
          <a:stretch>
            <a:fillRect/>
          </a:stretch>
        </p:blipFill>
        <p:spPr>
          <a:xfrm>
            <a:off x="502285" y="1300480"/>
            <a:ext cx="5446395" cy="526415"/>
          </a:xfrm>
          <a:prstGeom prst="rect">
            <a:avLst/>
          </a:prstGeom>
        </p:spPr>
      </p:pic>
      <p:sp>
        <p:nvSpPr>
          <p:cNvPr id="9" name="文本框 8"/>
          <p:cNvSpPr txBox="1"/>
          <p:nvPr/>
        </p:nvSpPr>
        <p:spPr>
          <a:xfrm>
            <a:off x="5989955" y="3425190"/>
            <a:ext cx="2864485" cy="368300"/>
          </a:xfrm>
          <a:prstGeom prst="rect">
            <a:avLst/>
          </a:prstGeom>
          <a:noFill/>
        </p:spPr>
        <p:txBody>
          <a:bodyPr wrap="square" rtlCol="0">
            <a:spAutoFit/>
          </a:bodyPr>
          <a:p>
            <a:r>
              <a:rPr lang="en-US" altLang="zh-CN"/>
              <a:t>first set w0 = 10,	σ = 5</a:t>
            </a:r>
            <a:endParaRPr lang="en-US" altLang="zh-CN"/>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Improvement of U-net’s images</a:t>
            </a:r>
            <a:endParaRPr lang="en-US" altLang="zh-CN" sz="2400" b="1" dirty="0"/>
          </a:p>
        </p:txBody>
      </p:sp>
      <p:sp>
        <p:nvSpPr>
          <p:cNvPr id="2" name="文本框 1"/>
          <p:cNvSpPr txBox="1"/>
          <p:nvPr/>
        </p:nvSpPr>
        <p:spPr>
          <a:xfrm>
            <a:off x="421005" y="1052195"/>
            <a:ext cx="2561590" cy="2584450"/>
          </a:xfrm>
          <a:prstGeom prst="rect">
            <a:avLst/>
          </a:prstGeom>
          <a:noFill/>
        </p:spPr>
        <p:txBody>
          <a:bodyPr wrap="square" rtlCol="0">
            <a:spAutoFit/>
          </a:bodyPr>
          <a:p>
            <a:r>
              <a:rPr lang="en-US" altLang="zh-CN"/>
              <a:t>1. Using “elastic deformation”</a:t>
            </a:r>
            <a:endParaRPr lang="en-US" altLang="zh-CN"/>
          </a:p>
          <a:p>
            <a:endParaRPr lang="en-US" altLang="zh-CN"/>
          </a:p>
          <a:p>
            <a:r>
              <a:rPr lang="en-US" altLang="zh-CN">
                <a:sym typeface="+mn-ea"/>
              </a:rPr>
              <a:t>2. Edge distortion</a:t>
            </a:r>
            <a:endParaRPr lang="en-US" altLang="zh-CN"/>
          </a:p>
          <a:p>
            <a:endParaRPr lang="en-US" altLang="zh-CN"/>
          </a:p>
          <a:p>
            <a:r>
              <a:rPr lang="en-US" altLang="zh-CN"/>
              <a:t>3. Before training, each piece is enlarged by mirror image to retain more edge information</a:t>
            </a:r>
            <a:endParaRPr lang="en-US" altLang="zh-CN"/>
          </a:p>
        </p:txBody>
      </p:sp>
      <p:pic>
        <p:nvPicPr>
          <p:cNvPr id="5" name="图片 4"/>
          <p:cNvPicPr>
            <a:picLocks noChangeAspect="1"/>
          </p:cNvPicPr>
          <p:nvPr/>
        </p:nvPicPr>
        <p:blipFill>
          <a:blip r:embed="rId2"/>
          <a:stretch>
            <a:fillRect/>
          </a:stretch>
        </p:blipFill>
        <p:spPr>
          <a:xfrm>
            <a:off x="3436620" y="730250"/>
            <a:ext cx="5534660" cy="1873250"/>
          </a:xfrm>
          <a:prstGeom prst="rect">
            <a:avLst/>
          </a:prstGeom>
        </p:spPr>
      </p:pic>
      <p:pic>
        <p:nvPicPr>
          <p:cNvPr id="6" name="图片 5"/>
          <p:cNvPicPr>
            <a:picLocks noChangeAspect="1"/>
          </p:cNvPicPr>
          <p:nvPr/>
        </p:nvPicPr>
        <p:blipFill>
          <a:blip r:embed="rId3"/>
          <a:stretch>
            <a:fillRect/>
          </a:stretch>
        </p:blipFill>
        <p:spPr>
          <a:xfrm>
            <a:off x="3375025" y="2747010"/>
            <a:ext cx="5810250" cy="25463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Outcome of U-net experiment</a:t>
            </a:r>
            <a:endParaRPr lang="en-US" altLang="zh-CN" sz="2400" b="1" dirty="0"/>
          </a:p>
        </p:txBody>
      </p:sp>
      <p:pic>
        <p:nvPicPr>
          <p:cNvPr id="2" name="图片 1"/>
          <p:cNvPicPr>
            <a:picLocks noChangeAspect="1"/>
          </p:cNvPicPr>
          <p:nvPr/>
        </p:nvPicPr>
        <p:blipFill>
          <a:blip r:embed="rId2"/>
          <a:stretch>
            <a:fillRect/>
          </a:stretch>
        </p:blipFill>
        <p:spPr>
          <a:xfrm>
            <a:off x="195580" y="842645"/>
            <a:ext cx="6061075" cy="2477135"/>
          </a:xfrm>
          <a:prstGeom prst="rect">
            <a:avLst/>
          </a:prstGeom>
        </p:spPr>
      </p:pic>
      <p:sp>
        <p:nvSpPr>
          <p:cNvPr id="3" name="文本框 2"/>
          <p:cNvSpPr txBox="1"/>
          <p:nvPr/>
        </p:nvSpPr>
        <p:spPr>
          <a:xfrm>
            <a:off x="1019810" y="3319780"/>
            <a:ext cx="5419725" cy="368300"/>
          </a:xfrm>
          <a:prstGeom prst="rect">
            <a:avLst/>
          </a:prstGeom>
          <a:noFill/>
        </p:spPr>
        <p:txBody>
          <a:bodyPr wrap="square" rtlCol="0">
            <a:spAutoFit/>
          </a:bodyPr>
          <a:p>
            <a:r>
              <a:rPr lang="en-US" altLang="zh-CN"/>
              <a:t>win the contset for it’s low warping error(</a:t>
            </a:r>
            <a:r>
              <a:rPr lang="zh-CN" altLang="en-US"/>
              <a:t>扭曲误差</a:t>
            </a:r>
            <a:r>
              <a:rPr lang="en-US" altLang="zh-CN"/>
              <a:t>)</a:t>
            </a:r>
            <a:endParaRPr lang="en-US" altLang="zh-CN"/>
          </a:p>
        </p:txBody>
      </p:sp>
      <p:pic>
        <p:nvPicPr>
          <p:cNvPr id="5" name="图片 4"/>
          <p:cNvPicPr>
            <a:picLocks noChangeAspect="1"/>
          </p:cNvPicPr>
          <p:nvPr/>
        </p:nvPicPr>
        <p:blipFill>
          <a:blip r:embed="rId3"/>
          <a:stretch>
            <a:fillRect/>
          </a:stretch>
        </p:blipFill>
        <p:spPr>
          <a:xfrm>
            <a:off x="2352040" y="1786255"/>
            <a:ext cx="6032500" cy="2228850"/>
          </a:xfrm>
          <a:prstGeom prst="rect">
            <a:avLst/>
          </a:prstGeom>
        </p:spPr>
      </p:pic>
      <p:sp>
        <p:nvSpPr>
          <p:cNvPr id="6" name="文本框 5"/>
          <p:cNvSpPr txBox="1"/>
          <p:nvPr/>
        </p:nvSpPr>
        <p:spPr>
          <a:xfrm>
            <a:off x="3602990" y="4109720"/>
            <a:ext cx="3654425" cy="645160"/>
          </a:xfrm>
          <a:prstGeom prst="rect">
            <a:avLst/>
          </a:prstGeom>
          <a:noFill/>
        </p:spPr>
        <p:txBody>
          <a:bodyPr wrap="square" rtlCol="0">
            <a:spAutoFit/>
          </a:bodyPr>
          <a:p>
            <a:r>
              <a:rPr lang="en-US" altLang="zh-CN"/>
              <a:t>ISBI tracking challenge——it’s excellent segmentation</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U-net’s advantages &amp; disadvantages</a:t>
            </a:r>
            <a:endParaRPr lang="en-US" altLang="zh-CN" sz="2400" b="1" dirty="0"/>
          </a:p>
        </p:txBody>
      </p:sp>
      <p:sp>
        <p:nvSpPr>
          <p:cNvPr id="2" name="文本框 1"/>
          <p:cNvSpPr txBox="1"/>
          <p:nvPr/>
        </p:nvSpPr>
        <p:spPr>
          <a:xfrm>
            <a:off x="271145" y="763905"/>
            <a:ext cx="2287270" cy="583565"/>
          </a:xfrm>
          <a:prstGeom prst="rect">
            <a:avLst/>
          </a:prstGeom>
          <a:noFill/>
        </p:spPr>
        <p:txBody>
          <a:bodyPr wrap="square" rtlCol="0">
            <a:spAutoFit/>
          </a:bodyPr>
          <a:p>
            <a:r>
              <a:rPr lang="en-US" altLang="zh-CN" sz="3200"/>
              <a:t>Advantage</a:t>
            </a:r>
            <a:r>
              <a:rPr lang="en-US" altLang="zh-CN" sz="3200"/>
              <a:t>s</a:t>
            </a:r>
            <a:endParaRPr lang="en-US" altLang="zh-CN" sz="3200"/>
          </a:p>
        </p:txBody>
      </p:sp>
      <p:sp>
        <p:nvSpPr>
          <p:cNvPr id="3" name="文本框 2"/>
          <p:cNvSpPr txBox="1"/>
          <p:nvPr/>
        </p:nvSpPr>
        <p:spPr>
          <a:xfrm>
            <a:off x="271145" y="1430655"/>
            <a:ext cx="7755890" cy="1198880"/>
          </a:xfrm>
          <a:prstGeom prst="rect">
            <a:avLst/>
          </a:prstGeom>
          <a:noFill/>
        </p:spPr>
        <p:txBody>
          <a:bodyPr wrap="square" rtlCol="0">
            <a:spAutoFit/>
          </a:bodyPr>
          <a:p>
            <a:r>
              <a:rPr lang="en-US" altLang="zh-CN"/>
              <a:t>1. The edge features are well preserved by the image edge processing</a:t>
            </a:r>
            <a:endParaRPr lang="en-US" altLang="zh-CN"/>
          </a:p>
          <a:p>
            <a:r>
              <a:rPr lang="en-US" altLang="zh-CN"/>
              <a:t>2. The structure of the network is simple and easy to improve</a:t>
            </a:r>
            <a:endParaRPr lang="en-US" altLang="zh-CN"/>
          </a:p>
          <a:p>
            <a:r>
              <a:rPr lang="en-US" altLang="zh-CN"/>
              <a:t>3. The network structure is shallow and information is not easily lost</a:t>
            </a:r>
            <a:endParaRPr lang="en-US" altLang="zh-CN"/>
          </a:p>
          <a:p>
            <a:r>
              <a:rPr lang="en-US" altLang="zh-CN"/>
              <a:t>4. Update of ”w“ is </a:t>
            </a:r>
            <a:r>
              <a:rPr lang="en-US" altLang="zh-CN"/>
              <a:t>really imaginative &amp; effective</a:t>
            </a:r>
            <a:endParaRPr lang="en-US" altLang="zh-CN"/>
          </a:p>
        </p:txBody>
      </p:sp>
      <p:sp>
        <p:nvSpPr>
          <p:cNvPr id="5" name="文本框 4"/>
          <p:cNvSpPr txBox="1"/>
          <p:nvPr/>
        </p:nvSpPr>
        <p:spPr>
          <a:xfrm>
            <a:off x="271145" y="2841625"/>
            <a:ext cx="2673350" cy="583565"/>
          </a:xfrm>
          <a:prstGeom prst="rect">
            <a:avLst/>
          </a:prstGeom>
          <a:noFill/>
        </p:spPr>
        <p:txBody>
          <a:bodyPr wrap="square" rtlCol="0">
            <a:spAutoFit/>
          </a:bodyPr>
          <a:p>
            <a:r>
              <a:rPr lang="en-US" altLang="zh-CN" sz="3200"/>
              <a:t>Disadvantage</a:t>
            </a:r>
            <a:r>
              <a:rPr lang="en-US" altLang="zh-CN" sz="3200"/>
              <a:t>s</a:t>
            </a:r>
            <a:endParaRPr lang="en-US" altLang="zh-CN" sz="3200"/>
          </a:p>
        </p:txBody>
      </p:sp>
      <p:sp>
        <p:nvSpPr>
          <p:cNvPr id="6" name="文本框 5"/>
          <p:cNvSpPr txBox="1"/>
          <p:nvPr/>
        </p:nvSpPr>
        <p:spPr>
          <a:xfrm>
            <a:off x="332740" y="3491865"/>
            <a:ext cx="6059805" cy="368300"/>
          </a:xfrm>
          <a:prstGeom prst="rect">
            <a:avLst/>
          </a:prstGeom>
          <a:noFill/>
        </p:spPr>
        <p:txBody>
          <a:bodyPr wrap="square" rtlCol="0">
            <a:spAutoFit/>
          </a:bodyPr>
          <a:p>
            <a:r>
              <a:rPr lang="en-US" altLang="zh-CN"/>
              <a:t>1. </a:t>
            </a:r>
            <a:r>
              <a:rPr lang="zh-CN" altLang="en-US"/>
              <a:t>The effect of UNet may be unsatisfactory in many situations</a:t>
            </a:r>
            <a:endParaRPr lang="zh-CN"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3520" cy="829945"/>
          </a:xfrm>
          <a:prstGeom prst="rect">
            <a:avLst/>
          </a:prstGeom>
          <a:noFill/>
        </p:spPr>
        <p:txBody>
          <a:bodyPr wrap="square" rtlCol="0">
            <a:spAutoFit/>
          </a:bodyPr>
          <a:lstStyle/>
          <a:p>
            <a:r>
              <a:rPr lang="en-US" altLang="zh-CN" sz="2400" b="1" dirty="0"/>
              <a:t>2. Y -Net: a one-to-two deep learning framework</a:t>
            </a:r>
            <a:endParaRPr lang="en-US" altLang="zh-CN" sz="2400" b="1" dirty="0"/>
          </a:p>
          <a:p>
            <a:r>
              <a:rPr lang="en-US" altLang="zh-CN" sz="2400" b="1" dirty="0"/>
              <a:t>for digital holographic reconstruction</a:t>
            </a:r>
            <a:endParaRPr lang="en-US" altLang="zh-CN" sz="2400" b="1" dirty="0"/>
          </a:p>
        </p:txBody>
      </p:sp>
      <p:sp>
        <p:nvSpPr>
          <p:cNvPr id="2" name="文本框 1"/>
          <p:cNvSpPr txBox="1"/>
          <p:nvPr/>
        </p:nvSpPr>
        <p:spPr>
          <a:xfrm>
            <a:off x="438785" y="1259205"/>
            <a:ext cx="9848850" cy="1476375"/>
          </a:xfrm>
          <a:prstGeom prst="rect">
            <a:avLst/>
          </a:prstGeom>
          <a:noFill/>
        </p:spPr>
        <p:txBody>
          <a:bodyPr wrap="square" rtlCol="0">
            <a:spAutoFit/>
          </a:bodyPr>
          <a:p>
            <a:r>
              <a:rPr lang="zh-CN" altLang="en-US"/>
              <a:t># </a:t>
            </a:r>
            <a:r>
              <a:rPr lang="en-US" altLang="zh-CN"/>
              <a:t>Paper Abstract</a:t>
            </a:r>
            <a:r>
              <a:rPr lang="zh-CN" altLang="en-US"/>
              <a:t>：</a:t>
            </a:r>
            <a:endParaRPr lang="zh-CN" altLang="en-US"/>
          </a:p>
          <a:p>
            <a:endParaRPr lang="zh-CN" altLang="en-US"/>
          </a:p>
          <a:p>
            <a:r>
              <a:rPr lang="zh-CN" altLang="en-US"/>
              <a:t>1. </a:t>
            </a:r>
            <a:r>
              <a:rPr lang="en-US" altLang="zh-CN"/>
              <a:t>Provenance</a:t>
            </a:r>
            <a:r>
              <a:rPr lang="zh-CN" altLang="en-US"/>
              <a:t>：</a:t>
            </a:r>
            <a:r>
              <a:t>Optics Letters 2019</a:t>
            </a:r>
          </a:p>
          <a:p>
            <a:r>
              <a:rPr lang="zh-CN" altLang="en-US"/>
              <a:t>2. </a:t>
            </a:r>
            <a:r>
              <a:rPr lang="en-US" altLang="zh-CN"/>
              <a:t>Author</a:t>
            </a:r>
            <a:r>
              <a:rPr lang="zh-CN" altLang="en-US"/>
              <a:t>：</a:t>
            </a:r>
            <a:r>
              <a:t>KAIQIANG WANG, JIAZHEN DOU, QIAN KEMAO, JIANGLEI DI,AND JIANLIN ZHAO</a:t>
            </a:r>
          </a:p>
          <a:p>
            <a:r>
              <a:rPr lang="zh-CN" altLang="en-US"/>
              <a:t>3. </a:t>
            </a:r>
            <a:r>
              <a:rPr lang="en-US" altLang="zh-CN"/>
              <a:t>Cites</a:t>
            </a:r>
            <a:r>
              <a:rPr lang="zh-CN" altLang="en-US"/>
              <a:t>：</a:t>
            </a:r>
            <a:r>
              <a:rPr lang="en-US" altLang="zh-CN"/>
              <a:t>65</a:t>
            </a:r>
            <a:r>
              <a:rPr lang="zh-CN" altLang="en-US"/>
              <a:t>+</a:t>
            </a:r>
            <a:r>
              <a:rPr lang="en-US" altLang="zh-CN"/>
              <a:t> </a:t>
            </a:r>
            <a:r>
              <a:rPr lang="zh-CN" altLang="en-US"/>
              <a:t>（</a:t>
            </a:r>
            <a:r>
              <a:rPr lang="en-US" altLang="zh-CN"/>
              <a:t>According to incomplete statistics</a:t>
            </a:r>
            <a:r>
              <a:rPr lang="zh-CN" altLang="en-US"/>
              <a:t>）</a:t>
            </a:r>
            <a:endParaRPr lang="zh-CN" altLang="en-US"/>
          </a:p>
        </p:txBody>
      </p:sp>
      <p:sp>
        <p:nvSpPr>
          <p:cNvPr id="3" name="文本框 2"/>
          <p:cNvSpPr txBox="1"/>
          <p:nvPr/>
        </p:nvSpPr>
        <p:spPr>
          <a:xfrm>
            <a:off x="470535" y="3124200"/>
            <a:ext cx="8242300" cy="1198880"/>
          </a:xfrm>
          <a:prstGeom prst="rect">
            <a:avLst/>
          </a:prstGeom>
          <a:noFill/>
        </p:spPr>
        <p:txBody>
          <a:bodyPr wrap="square" rtlCol="0">
            <a:spAutoFit/>
          </a:bodyPr>
          <a:p>
            <a:r>
              <a:rPr lang="en-US" altLang="zh-CN"/>
              <a:t>Problem solved : It can solve end-to-end image processing tasks better than U-NET can solve situations that serve more purposes</a:t>
            </a:r>
            <a:endParaRPr lang="en-US" altLang="zh-CN"/>
          </a:p>
          <a:p>
            <a:endParaRPr lang="en-US" altLang="zh-CN"/>
          </a:p>
          <a:p>
            <a:r>
              <a:rPr lang="en-US" altLang="zh-CN"/>
              <a:t>Model Abstract : One to two deep learning model</a:t>
            </a:r>
            <a:endParaRPr lang="en-US" altLang="zh-CN"/>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Background Knowledge 2</a:t>
            </a:r>
            <a:endParaRPr lang="en-US" altLang="zh-CN" sz="2400" b="1" dirty="0"/>
          </a:p>
        </p:txBody>
      </p:sp>
      <p:sp>
        <p:nvSpPr>
          <p:cNvPr id="3" name="文本框 2"/>
          <p:cNvSpPr txBox="1"/>
          <p:nvPr/>
        </p:nvSpPr>
        <p:spPr>
          <a:xfrm>
            <a:off x="339725" y="1256030"/>
            <a:ext cx="7946390" cy="2061210"/>
          </a:xfrm>
          <a:prstGeom prst="rect">
            <a:avLst/>
          </a:prstGeom>
          <a:noFill/>
        </p:spPr>
        <p:txBody>
          <a:bodyPr wrap="square" rtlCol="0">
            <a:spAutoFit/>
          </a:bodyPr>
          <a:p>
            <a:r>
              <a:rPr lang="en-US" altLang="zh-CN" sz="3200">
                <a:sym typeface="+mn-ea"/>
              </a:rPr>
              <a:t>1. What is a hologram——</a:t>
            </a:r>
            <a:r>
              <a:rPr sz="3200">
                <a:sym typeface="+mn-ea"/>
              </a:rPr>
              <a:t>intensity and phase</a:t>
            </a:r>
            <a:endParaRPr lang="en-US" altLang="zh-CN" sz="3200">
              <a:sym typeface="+mn-ea"/>
            </a:endParaRPr>
          </a:p>
          <a:p>
            <a:endParaRPr lang="en-US" altLang="zh-CN" sz="3200">
              <a:sym typeface="+mn-ea"/>
            </a:endParaRPr>
          </a:p>
          <a:p>
            <a:endParaRPr lang="en-US" altLang="zh-CN" sz="3200">
              <a:sym typeface="+mn-ea"/>
            </a:endParaRPr>
          </a:p>
          <a:p>
            <a:r>
              <a:rPr lang="en-US" altLang="zh-CN" sz="3200">
                <a:sym typeface="+mn-ea"/>
              </a:rPr>
              <a:t>2. Adam optimizer summarize</a:t>
            </a:r>
            <a:endParaRPr lang="en-US" altLang="zh-CN" sz="32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138545" cy="829945"/>
          </a:xfrm>
          <a:prstGeom prst="rect">
            <a:avLst/>
          </a:prstGeom>
          <a:noFill/>
        </p:spPr>
        <p:txBody>
          <a:bodyPr wrap="square" rtlCol="0">
            <a:spAutoFit/>
          </a:bodyPr>
          <a:lstStyle/>
          <a:p>
            <a:r>
              <a:rPr lang="en-US" altLang="zh-CN" sz="2400" b="1" dirty="0"/>
              <a:t>My process of selecting and reading papers in this week</a:t>
            </a:r>
            <a:endParaRPr lang="en-US" altLang="zh-CN" sz="2400" b="1" dirty="0"/>
          </a:p>
        </p:txBody>
      </p:sp>
      <p:pic>
        <p:nvPicPr>
          <p:cNvPr id="5" name="图片 4" descr="Y{G6X_$]RF_10PJX9P19JJP"/>
          <p:cNvPicPr>
            <a:picLocks noChangeAspect="1"/>
          </p:cNvPicPr>
          <p:nvPr/>
        </p:nvPicPr>
        <p:blipFill>
          <a:blip r:embed="rId2"/>
          <a:stretch>
            <a:fillRect/>
          </a:stretch>
        </p:blipFill>
        <p:spPr>
          <a:xfrm>
            <a:off x="0" y="1383030"/>
            <a:ext cx="9143365" cy="3395980"/>
          </a:xfrm>
          <a:prstGeom prst="rect">
            <a:avLst/>
          </a:prstGeom>
        </p:spPr>
      </p:pic>
      <p:sp>
        <p:nvSpPr>
          <p:cNvPr id="6" name="文本框 5"/>
          <p:cNvSpPr txBox="1"/>
          <p:nvPr/>
        </p:nvSpPr>
        <p:spPr>
          <a:xfrm>
            <a:off x="4296410" y="2129155"/>
            <a:ext cx="1624965" cy="368300"/>
          </a:xfrm>
          <a:prstGeom prst="rect">
            <a:avLst/>
          </a:prstGeom>
          <a:noFill/>
        </p:spPr>
        <p:txBody>
          <a:bodyPr wrap="square" rtlCol="0">
            <a:spAutoFit/>
          </a:bodyPr>
          <a:p>
            <a:r>
              <a:rPr lang="en-US" altLang="zh-CN"/>
              <a:t>two questions</a:t>
            </a:r>
            <a:endParaRPr lang="en-US" altLang="zh-CN"/>
          </a:p>
        </p:txBody>
      </p:sp>
      <p:pic>
        <p:nvPicPr>
          <p:cNvPr id="8" name="图片 7"/>
          <p:cNvPicPr>
            <a:picLocks noChangeAspect="1"/>
          </p:cNvPicPr>
          <p:nvPr/>
        </p:nvPicPr>
        <p:blipFill>
          <a:blip r:embed="rId3"/>
          <a:stretch>
            <a:fillRect/>
          </a:stretch>
        </p:blipFill>
        <p:spPr>
          <a:xfrm>
            <a:off x="1050925" y="-227965"/>
            <a:ext cx="4726940" cy="2858770"/>
          </a:xfrm>
          <a:prstGeom prst="rect">
            <a:avLst/>
          </a:prstGeom>
        </p:spPr>
      </p:pic>
      <p:pic>
        <p:nvPicPr>
          <p:cNvPr id="9" name="图片 8"/>
          <p:cNvPicPr>
            <a:picLocks noChangeAspect="1"/>
          </p:cNvPicPr>
          <p:nvPr/>
        </p:nvPicPr>
        <p:blipFill>
          <a:blip r:embed="rId4"/>
          <a:stretch>
            <a:fillRect/>
          </a:stretch>
        </p:blipFill>
        <p:spPr>
          <a:xfrm>
            <a:off x="715010" y="-62865"/>
            <a:ext cx="5768975" cy="28333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What is a hologram——</a:t>
            </a:r>
            <a:r>
              <a:rPr sz="2400" b="1">
                <a:sym typeface="+mn-ea"/>
              </a:rPr>
              <a:t>intensity and phase</a:t>
            </a:r>
            <a:endParaRPr lang="en-US" altLang="zh-CN" sz="2400" b="1" dirty="0"/>
          </a:p>
        </p:txBody>
      </p:sp>
      <p:sp>
        <p:nvSpPr>
          <p:cNvPr id="2" name="文本框 1"/>
          <p:cNvSpPr txBox="1"/>
          <p:nvPr/>
        </p:nvSpPr>
        <p:spPr>
          <a:xfrm>
            <a:off x="106045" y="1327785"/>
            <a:ext cx="7866380" cy="1753235"/>
          </a:xfrm>
          <a:prstGeom prst="rect">
            <a:avLst/>
          </a:prstGeom>
          <a:noFill/>
        </p:spPr>
        <p:txBody>
          <a:bodyPr wrap="square" rtlCol="0">
            <a:spAutoFit/>
          </a:bodyPr>
          <a:p>
            <a:r>
              <a:rPr lang="en-US" altLang="zh-CN"/>
              <a:t>         </a:t>
            </a:r>
            <a:r>
              <a:rPr lang="zh-CN" altLang="en-US"/>
              <a:t>A hologram is a picture of a subject recorded on a high resolution holographic film by a holographic camera with laser as the light source. With the same laser irradiation, can form before and after two virtual and real stereo scene.</a:t>
            </a:r>
            <a:endParaRPr lang="zh-CN" altLang="en-US"/>
          </a:p>
          <a:p>
            <a:endParaRPr lang="zh-CN" altLang="en-US"/>
          </a:p>
          <a:p>
            <a:r>
              <a:rPr lang="en-US" altLang="zh-CN"/>
              <a:t>        </a:t>
            </a:r>
            <a:r>
              <a:rPr lang="zh-CN" altLang="en-US"/>
              <a:t>Compared to traditional photographs, holograms contain information about the size, shape, brightness and contrast of the object being recorded.</a:t>
            </a:r>
            <a:endParaRPr lang="zh-CN" altLang="en-US"/>
          </a:p>
        </p:txBody>
      </p:sp>
      <p:sp>
        <p:nvSpPr>
          <p:cNvPr id="5" name="文本框 4"/>
          <p:cNvSpPr txBox="1"/>
          <p:nvPr/>
        </p:nvSpPr>
        <p:spPr>
          <a:xfrm>
            <a:off x="271145" y="763905"/>
            <a:ext cx="8248650" cy="583565"/>
          </a:xfrm>
          <a:prstGeom prst="rect">
            <a:avLst/>
          </a:prstGeom>
          <a:noFill/>
        </p:spPr>
        <p:txBody>
          <a:bodyPr wrap="square" rtlCol="0">
            <a:spAutoFit/>
          </a:bodyPr>
          <a:p>
            <a:r>
              <a:rPr lang="en-US" altLang="zh-CN" sz="3200"/>
              <a:t>Definition of holography</a:t>
            </a:r>
            <a:endParaRPr lang="en-US" altLang="zh-CN" sz="3200"/>
          </a:p>
        </p:txBody>
      </p:sp>
      <p:sp>
        <p:nvSpPr>
          <p:cNvPr id="8" name="文本框 7"/>
          <p:cNvSpPr txBox="1"/>
          <p:nvPr/>
        </p:nvSpPr>
        <p:spPr>
          <a:xfrm>
            <a:off x="153670" y="3240405"/>
            <a:ext cx="3308985" cy="368300"/>
          </a:xfrm>
          <a:prstGeom prst="rect">
            <a:avLst/>
          </a:prstGeom>
          <a:noFill/>
        </p:spPr>
        <p:txBody>
          <a:bodyPr wrap="square" rtlCol="0" anchor="t">
            <a:spAutoFit/>
          </a:bodyPr>
          <a:p>
            <a:r>
              <a:rPr lang="zh-CN" altLang="en-US"/>
              <a:t>Complex amplitude（复振幅）</a:t>
            </a:r>
            <a:r>
              <a:rPr lang="en-US" altLang="zh-CN"/>
              <a:t>:</a:t>
            </a:r>
            <a:endParaRPr lang="en-US" altLang="zh-CN"/>
          </a:p>
        </p:txBody>
      </p:sp>
      <p:pic>
        <p:nvPicPr>
          <p:cNvPr id="9" name="图片 8"/>
          <p:cNvPicPr>
            <a:picLocks noChangeAspect="1"/>
          </p:cNvPicPr>
          <p:nvPr/>
        </p:nvPicPr>
        <p:blipFill>
          <a:blip r:embed="rId2"/>
          <a:stretch>
            <a:fillRect/>
          </a:stretch>
        </p:blipFill>
        <p:spPr>
          <a:xfrm>
            <a:off x="3573780" y="3202305"/>
            <a:ext cx="2228850" cy="406400"/>
          </a:xfrm>
          <a:prstGeom prst="rect">
            <a:avLst/>
          </a:prstGeom>
        </p:spPr>
      </p:pic>
      <p:sp>
        <p:nvSpPr>
          <p:cNvPr id="10" name="文本框 9"/>
          <p:cNvSpPr txBox="1"/>
          <p:nvPr/>
        </p:nvSpPr>
        <p:spPr>
          <a:xfrm>
            <a:off x="76835" y="3822700"/>
            <a:ext cx="8558530" cy="368300"/>
          </a:xfrm>
          <a:prstGeom prst="rect">
            <a:avLst/>
          </a:prstGeom>
          <a:noFill/>
        </p:spPr>
        <p:txBody>
          <a:bodyPr wrap="square" rtlCol="0" anchor="t">
            <a:spAutoFit/>
          </a:bodyPr>
          <a:p>
            <a:r>
              <a:rPr lang="zh-CN" altLang="en-US"/>
              <a:t>Complex amplitude expression of object light（物光的复振幅表达式）</a:t>
            </a:r>
            <a:r>
              <a:rPr lang="en-US" altLang="zh-CN"/>
              <a:t>:</a:t>
            </a:r>
            <a:endParaRPr lang="en-US" altLang="zh-CN"/>
          </a:p>
        </p:txBody>
      </p:sp>
      <p:pic>
        <p:nvPicPr>
          <p:cNvPr id="11" name="图片 10"/>
          <p:cNvPicPr>
            <a:picLocks noChangeAspect="1"/>
          </p:cNvPicPr>
          <p:nvPr/>
        </p:nvPicPr>
        <p:blipFill>
          <a:blip r:embed="rId3"/>
          <a:stretch>
            <a:fillRect/>
          </a:stretch>
        </p:blipFill>
        <p:spPr>
          <a:xfrm>
            <a:off x="7118985" y="3785235"/>
            <a:ext cx="1479550" cy="374650"/>
          </a:xfrm>
          <a:prstGeom prst="rect">
            <a:avLst/>
          </a:prstGeom>
        </p:spPr>
      </p:pic>
      <p:sp>
        <p:nvSpPr>
          <p:cNvPr id="12" name="文本框 11"/>
          <p:cNvSpPr txBox="1"/>
          <p:nvPr/>
        </p:nvSpPr>
        <p:spPr>
          <a:xfrm>
            <a:off x="76835" y="4404995"/>
            <a:ext cx="7743825" cy="368300"/>
          </a:xfrm>
          <a:prstGeom prst="rect">
            <a:avLst/>
          </a:prstGeom>
          <a:noFill/>
        </p:spPr>
        <p:txBody>
          <a:bodyPr wrap="square" rtlCol="0" anchor="t">
            <a:spAutoFit/>
          </a:bodyPr>
          <a:p>
            <a:r>
              <a:rPr lang="zh-CN" altLang="en-US"/>
              <a:t>Complex amplitude expression of reference light（参考光的复振幅表达式）</a:t>
            </a:r>
            <a:r>
              <a:rPr lang="en-US" altLang="zh-CN"/>
              <a:t>:</a:t>
            </a:r>
            <a:endParaRPr lang="en-US" altLang="zh-CN"/>
          </a:p>
        </p:txBody>
      </p:sp>
      <p:pic>
        <p:nvPicPr>
          <p:cNvPr id="13" name="图片 12"/>
          <p:cNvPicPr>
            <a:picLocks noChangeAspect="1"/>
          </p:cNvPicPr>
          <p:nvPr/>
        </p:nvPicPr>
        <p:blipFill>
          <a:blip r:embed="rId4"/>
          <a:stretch>
            <a:fillRect/>
          </a:stretch>
        </p:blipFill>
        <p:spPr>
          <a:xfrm>
            <a:off x="7463155" y="4404995"/>
            <a:ext cx="1574800" cy="355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829945"/>
          </a:xfrm>
          <a:prstGeom prst="rect">
            <a:avLst/>
          </a:prstGeom>
          <a:noFill/>
        </p:spPr>
        <p:txBody>
          <a:bodyPr wrap="square" rtlCol="0">
            <a:spAutoFit/>
          </a:bodyPr>
          <a:lstStyle/>
          <a:p>
            <a:r>
              <a:rPr lang="en-US" altLang="zh-CN" sz="2400" b="1">
                <a:sym typeface="+mn-ea"/>
              </a:rPr>
              <a:t>What is a hologram——</a:t>
            </a:r>
            <a:r>
              <a:rPr sz="2400" b="1">
                <a:sym typeface="+mn-ea"/>
              </a:rPr>
              <a:t>intensity and phase</a:t>
            </a:r>
            <a:endParaRPr lang="en-US" altLang="zh-CN" sz="2400" b="1" dirty="0"/>
          </a:p>
          <a:p>
            <a:endParaRPr lang="en-US" altLang="zh-CN" sz="2400" b="1" dirty="0"/>
          </a:p>
        </p:txBody>
      </p:sp>
      <p:sp>
        <p:nvSpPr>
          <p:cNvPr id="2" name="文本框 1"/>
          <p:cNvSpPr txBox="1"/>
          <p:nvPr/>
        </p:nvSpPr>
        <p:spPr>
          <a:xfrm>
            <a:off x="182880" y="839470"/>
            <a:ext cx="6047105" cy="368300"/>
          </a:xfrm>
          <a:prstGeom prst="rect">
            <a:avLst/>
          </a:prstGeom>
          <a:noFill/>
        </p:spPr>
        <p:txBody>
          <a:bodyPr wrap="square" rtlCol="0" anchor="t">
            <a:spAutoFit/>
          </a:bodyPr>
          <a:p>
            <a:r>
              <a:rPr lang="zh-CN" altLang="en-US"/>
              <a:t>Conjugate</a:t>
            </a:r>
            <a:r>
              <a:rPr lang="en-US" altLang="zh-CN"/>
              <a:t>(</a:t>
            </a:r>
            <a:r>
              <a:rPr lang="zh-CN" altLang="en-US"/>
              <a:t>共轭</a:t>
            </a:r>
            <a:r>
              <a:rPr lang="en-US" altLang="zh-CN"/>
              <a:t>)</a:t>
            </a:r>
            <a:r>
              <a:rPr lang="zh-CN" altLang="en-US"/>
              <a:t> expression of object light and reference light:</a:t>
            </a:r>
            <a:endParaRPr lang="zh-CN" altLang="en-US"/>
          </a:p>
        </p:txBody>
      </p:sp>
      <p:pic>
        <p:nvPicPr>
          <p:cNvPr id="3" name="图片 2"/>
          <p:cNvPicPr>
            <a:picLocks noChangeAspect="1"/>
          </p:cNvPicPr>
          <p:nvPr/>
        </p:nvPicPr>
        <p:blipFill>
          <a:blip r:embed="rId2"/>
          <a:stretch>
            <a:fillRect/>
          </a:stretch>
        </p:blipFill>
        <p:spPr>
          <a:xfrm>
            <a:off x="260350" y="1264285"/>
            <a:ext cx="3543300" cy="469900"/>
          </a:xfrm>
          <a:prstGeom prst="rect">
            <a:avLst/>
          </a:prstGeom>
        </p:spPr>
      </p:pic>
      <p:pic>
        <p:nvPicPr>
          <p:cNvPr id="5" name="图片 4"/>
          <p:cNvPicPr>
            <a:picLocks noChangeAspect="1"/>
          </p:cNvPicPr>
          <p:nvPr/>
        </p:nvPicPr>
        <p:blipFill>
          <a:blip r:embed="rId3"/>
          <a:stretch>
            <a:fillRect/>
          </a:stretch>
        </p:blipFill>
        <p:spPr>
          <a:xfrm>
            <a:off x="260350" y="1734185"/>
            <a:ext cx="3232150" cy="958850"/>
          </a:xfrm>
          <a:prstGeom prst="rect">
            <a:avLst/>
          </a:prstGeom>
        </p:spPr>
      </p:pic>
      <p:pic>
        <p:nvPicPr>
          <p:cNvPr id="6" name="图片 5"/>
          <p:cNvPicPr>
            <a:picLocks noChangeAspect="1"/>
          </p:cNvPicPr>
          <p:nvPr/>
        </p:nvPicPr>
        <p:blipFill>
          <a:blip r:embed="rId4"/>
          <a:stretch>
            <a:fillRect/>
          </a:stretch>
        </p:blipFill>
        <p:spPr>
          <a:xfrm>
            <a:off x="6001385" y="1087120"/>
            <a:ext cx="2710815" cy="3437255"/>
          </a:xfrm>
          <a:prstGeom prst="rect">
            <a:avLst/>
          </a:prstGeom>
        </p:spPr>
      </p:pic>
      <p:pic>
        <p:nvPicPr>
          <p:cNvPr id="8" name="图片 7"/>
          <p:cNvPicPr>
            <a:picLocks noChangeAspect="1"/>
          </p:cNvPicPr>
          <p:nvPr/>
        </p:nvPicPr>
        <p:blipFill>
          <a:blip r:embed="rId5"/>
          <a:stretch>
            <a:fillRect/>
          </a:stretch>
        </p:blipFill>
        <p:spPr>
          <a:xfrm>
            <a:off x="433070" y="2832735"/>
            <a:ext cx="946150" cy="317500"/>
          </a:xfrm>
          <a:prstGeom prst="rect">
            <a:avLst/>
          </a:prstGeom>
        </p:spPr>
      </p:pic>
      <p:pic>
        <p:nvPicPr>
          <p:cNvPr id="107" name="图片 106"/>
          <p:cNvPicPr/>
          <p:nvPr/>
        </p:nvPicPr>
        <p:blipFill>
          <a:blip r:embed="rId6"/>
          <a:stretch>
            <a:fillRect/>
          </a:stretch>
        </p:blipFill>
        <p:spPr>
          <a:xfrm>
            <a:off x="260350" y="3051175"/>
            <a:ext cx="5231130" cy="21507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checkerboard(across)">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1198880"/>
          </a:xfrm>
          <a:prstGeom prst="rect">
            <a:avLst/>
          </a:prstGeom>
          <a:noFill/>
        </p:spPr>
        <p:txBody>
          <a:bodyPr wrap="square" rtlCol="0">
            <a:spAutoFit/>
          </a:bodyPr>
          <a:lstStyle/>
          <a:p>
            <a:r>
              <a:rPr lang="en-US" altLang="zh-CN" sz="2400" b="1">
                <a:sym typeface="+mn-ea"/>
              </a:rPr>
              <a:t>What is a hologram——</a:t>
            </a:r>
            <a:r>
              <a:rPr sz="2400" b="1">
                <a:sym typeface="+mn-ea"/>
              </a:rPr>
              <a:t>intensity and phase</a:t>
            </a:r>
            <a:endParaRPr lang="en-US" altLang="zh-CN" sz="2400" b="1" dirty="0"/>
          </a:p>
          <a:p>
            <a:endParaRPr lang="en-US" altLang="zh-CN" sz="2400" b="1" dirty="0"/>
          </a:p>
          <a:p>
            <a:endParaRPr lang="en-US" altLang="zh-CN" sz="2400" b="1" dirty="0"/>
          </a:p>
        </p:txBody>
      </p:sp>
      <p:pic>
        <p:nvPicPr>
          <p:cNvPr id="2" name="883c7aa0-23b5-11eb-be66-7e7dd5380a68">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455930" y="1016635"/>
            <a:ext cx="7937500" cy="3636010"/>
          </a:xfrm>
          <a:prstGeom prst="rect">
            <a:avLst/>
          </a:prstGeom>
        </p:spPr>
      </p:pic>
    </p:spTree>
  </p:cSld>
  <p:clrMapOvr>
    <a:masterClrMapping/>
  </p:clrMapOvr>
  <p:transition/>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a:sym typeface="+mn-ea"/>
              </a:rPr>
              <a:t> </a:t>
            </a:r>
            <a:r>
              <a:rPr lang="en-US" altLang="zh-CN" sz="2400" b="1">
                <a:sym typeface="+mn-ea"/>
              </a:rPr>
              <a:t>Adam optimizer summarize</a:t>
            </a:r>
            <a:endParaRPr lang="en-US" altLang="zh-CN" sz="2400" b="1" dirty="0">
              <a:sym typeface="+mn-ea"/>
            </a:endParaRPr>
          </a:p>
        </p:txBody>
      </p:sp>
      <p:pic>
        <p:nvPicPr>
          <p:cNvPr id="109" name="图片 108"/>
          <p:cNvPicPr/>
          <p:nvPr/>
        </p:nvPicPr>
        <p:blipFill>
          <a:blip r:embed="rId2"/>
          <a:stretch>
            <a:fillRect/>
          </a:stretch>
        </p:blipFill>
        <p:spPr>
          <a:xfrm>
            <a:off x="398780" y="1146175"/>
            <a:ext cx="3415665" cy="3690620"/>
          </a:xfrm>
          <a:prstGeom prst="rect">
            <a:avLst/>
          </a:prstGeom>
          <a:noFill/>
          <a:ln w="9525">
            <a:noFill/>
          </a:ln>
        </p:spPr>
      </p:pic>
      <p:sp>
        <p:nvSpPr>
          <p:cNvPr id="2" name="文本框 1"/>
          <p:cNvSpPr txBox="1"/>
          <p:nvPr/>
        </p:nvSpPr>
        <p:spPr>
          <a:xfrm>
            <a:off x="4792345" y="777875"/>
            <a:ext cx="3070225" cy="368300"/>
          </a:xfrm>
          <a:prstGeom prst="rect">
            <a:avLst/>
          </a:prstGeom>
          <a:noFill/>
        </p:spPr>
        <p:txBody>
          <a:bodyPr wrap="square" rtlCol="0" anchor="t">
            <a:spAutoFit/>
          </a:bodyPr>
          <a:p>
            <a:r>
              <a:rPr lang="en-US" altLang="zh-CN"/>
              <a:t>1. </a:t>
            </a:r>
            <a:r>
              <a:rPr lang="zh-CN" altLang="en-US"/>
              <a:t>Stochastic Gradient Descend</a:t>
            </a:r>
            <a:endParaRPr lang="zh-CN" altLang="en-US"/>
          </a:p>
        </p:txBody>
      </p:sp>
      <p:sp>
        <p:nvSpPr>
          <p:cNvPr id="3" name="文本框 2"/>
          <p:cNvSpPr txBox="1"/>
          <p:nvPr/>
        </p:nvSpPr>
        <p:spPr>
          <a:xfrm>
            <a:off x="4792345" y="1719580"/>
            <a:ext cx="2882265" cy="368300"/>
          </a:xfrm>
          <a:prstGeom prst="rect">
            <a:avLst/>
          </a:prstGeom>
          <a:noFill/>
        </p:spPr>
        <p:txBody>
          <a:bodyPr wrap="square" rtlCol="0" anchor="t">
            <a:spAutoFit/>
          </a:bodyPr>
          <a:p>
            <a:r>
              <a:rPr lang="en-US" altLang="zh-CN"/>
              <a:t>2. </a:t>
            </a:r>
            <a:r>
              <a:rPr lang="zh-CN" altLang="en-US"/>
              <a:t>Momentum</a:t>
            </a:r>
            <a:endParaRPr lang="zh-CN" altLang="en-US"/>
          </a:p>
        </p:txBody>
      </p:sp>
      <p:sp>
        <p:nvSpPr>
          <p:cNvPr id="5" name="文本框 4"/>
          <p:cNvSpPr txBox="1"/>
          <p:nvPr/>
        </p:nvSpPr>
        <p:spPr>
          <a:xfrm>
            <a:off x="7715885" y="2366010"/>
            <a:ext cx="1321435" cy="368300"/>
          </a:xfrm>
          <a:prstGeom prst="rect">
            <a:avLst/>
          </a:prstGeom>
          <a:noFill/>
        </p:spPr>
        <p:txBody>
          <a:bodyPr wrap="square" rtlCol="0">
            <a:spAutoFit/>
          </a:bodyPr>
          <a:p>
            <a:r>
              <a:rPr lang="zh-CN" altLang="en-US"/>
              <a:t>β</a:t>
            </a:r>
            <a:r>
              <a:rPr lang="en-US" altLang="zh-CN"/>
              <a:t> = 0.9,V=0</a:t>
            </a:r>
            <a:endParaRPr lang="en-US" altLang="zh-CN"/>
          </a:p>
        </p:txBody>
      </p:sp>
      <p:sp>
        <p:nvSpPr>
          <p:cNvPr id="6" name="文本框 5"/>
          <p:cNvSpPr txBox="1"/>
          <p:nvPr/>
        </p:nvSpPr>
        <p:spPr>
          <a:xfrm>
            <a:off x="4792345" y="3224530"/>
            <a:ext cx="4572000" cy="368300"/>
          </a:xfrm>
          <a:prstGeom prst="rect">
            <a:avLst/>
          </a:prstGeom>
          <a:noFill/>
        </p:spPr>
        <p:txBody>
          <a:bodyPr wrap="square" rtlCol="0" anchor="t">
            <a:spAutoFit/>
          </a:bodyPr>
          <a:p>
            <a:r>
              <a:rPr lang="en-US" altLang="zh-CN"/>
              <a:t>3. </a:t>
            </a:r>
            <a:r>
              <a:rPr lang="zh-CN" altLang="en-US"/>
              <a:t>Adagrad</a:t>
            </a:r>
            <a:r>
              <a:rPr lang="en-US" altLang="zh-CN"/>
              <a:t>(</a:t>
            </a:r>
            <a:r>
              <a:rPr lang="zh-CN" altLang="en-US"/>
              <a:t>自适应</a:t>
            </a:r>
            <a:r>
              <a:rPr lang="en-US" altLang="zh-CN"/>
              <a:t>)</a:t>
            </a:r>
            <a:endParaRPr lang="en-US" altLang="zh-CN"/>
          </a:p>
        </p:txBody>
      </p:sp>
      <p:sp>
        <p:nvSpPr>
          <p:cNvPr id="8" name="文本框 7"/>
          <p:cNvSpPr txBox="1"/>
          <p:nvPr/>
        </p:nvSpPr>
        <p:spPr>
          <a:xfrm>
            <a:off x="7674610" y="3954145"/>
            <a:ext cx="1178560" cy="645160"/>
          </a:xfrm>
          <a:prstGeom prst="rect">
            <a:avLst/>
          </a:prstGeom>
          <a:noFill/>
        </p:spPr>
        <p:txBody>
          <a:bodyPr wrap="square" rtlCol="0" anchor="t">
            <a:spAutoFit/>
          </a:bodyPr>
          <a:p>
            <a:r>
              <a:rPr lang="zh-CN" altLang="en-US"/>
              <a:t>α = 0.01</a:t>
            </a:r>
            <a:endParaRPr lang="zh-CN" altLang="en-US"/>
          </a:p>
          <a:p>
            <a:r>
              <a:rPr lang="zh-CN" altLang="en-US"/>
              <a:t>ε = 10⁻⁷</a:t>
            </a:r>
            <a:endParaRPr lang="zh-CN" altLang="en-US"/>
          </a:p>
        </p:txBody>
      </p:sp>
      <p:pic>
        <p:nvPicPr>
          <p:cNvPr id="11" name="图片 10"/>
          <p:cNvPicPr>
            <a:picLocks noChangeAspect="1"/>
          </p:cNvPicPr>
          <p:nvPr/>
        </p:nvPicPr>
        <p:blipFill>
          <a:blip r:embed="rId3"/>
          <a:stretch>
            <a:fillRect/>
          </a:stretch>
        </p:blipFill>
        <p:spPr>
          <a:xfrm>
            <a:off x="4792345" y="1146175"/>
            <a:ext cx="2241550" cy="685800"/>
          </a:xfrm>
          <a:prstGeom prst="rect">
            <a:avLst/>
          </a:prstGeom>
        </p:spPr>
      </p:pic>
      <p:pic>
        <p:nvPicPr>
          <p:cNvPr id="12" name="图片 11"/>
          <p:cNvPicPr>
            <a:picLocks noChangeAspect="1"/>
          </p:cNvPicPr>
          <p:nvPr/>
        </p:nvPicPr>
        <p:blipFill>
          <a:blip r:embed="rId4"/>
          <a:stretch>
            <a:fillRect/>
          </a:stretch>
        </p:blipFill>
        <p:spPr>
          <a:xfrm>
            <a:off x="4792345" y="2319655"/>
            <a:ext cx="2745105" cy="799465"/>
          </a:xfrm>
          <a:prstGeom prst="rect">
            <a:avLst/>
          </a:prstGeom>
        </p:spPr>
      </p:pic>
      <p:pic>
        <p:nvPicPr>
          <p:cNvPr id="13" name="图片 12"/>
          <p:cNvPicPr>
            <a:picLocks noChangeAspect="1"/>
          </p:cNvPicPr>
          <p:nvPr/>
        </p:nvPicPr>
        <p:blipFill>
          <a:blip r:embed="rId5"/>
          <a:stretch>
            <a:fillRect/>
          </a:stretch>
        </p:blipFill>
        <p:spPr>
          <a:xfrm>
            <a:off x="4509135" y="3606800"/>
            <a:ext cx="3206750" cy="1308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edg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heckerboard(across)">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ox(in)">
                                      <p:cBhvr>
                                        <p:cTn id="38" dur="2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6" grpId="0"/>
      <p:bldP spid="6"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a:sym typeface="+mn-ea"/>
              </a:rPr>
              <a:t> </a:t>
            </a:r>
            <a:r>
              <a:rPr lang="en-US" altLang="zh-CN" sz="2400" b="1">
                <a:sym typeface="+mn-ea"/>
              </a:rPr>
              <a:t>Adam optimizer summarize</a:t>
            </a:r>
            <a:endParaRPr lang="en-US" altLang="zh-CN" sz="2400" b="1" dirty="0">
              <a:sym typeface="+mn-ea"/>
            </a:endParaRPr>
          </a:p>
        </p:txBody>
      </p:sp>
      <p:pic>
        <p:nvPicPr>
          <p:cNvPr id="109" name="图片 108"/>
          <p:cNvPicPr/>
          <p:nvPr/>
        </p:nvPicPr>
        <p:blipFill>
          <a:blip r:embed="rId2"/>
          <a:stretch>
            <a:fillRect/>
          </a:stretch>
        </p:blipFill>
        <p:spPr>
          <a:xfrm>
            <a:off x="398780" y="1146175"/>
            <a:ext cx="3415665" cy="3690620"/>
          </a:xfrm>
          <a:prstGeom prst="rect">
            <a:avLst/>
          </a:prstGeom>
          <a:noFill/>
          <a:ln w="9525">
            <a:noFill/>
          </a:ln>
        </p:spPr>
      </p:pic>
      <p:sp>
        <p:nvSpPr>
          <p:cNvPr id="10" name="文本框 9"/>
          <p:cNvSpPr txBox="1"/>
          <p:nvPr/>
        </p:nvSpPr>
        <p:spPr>
          <a:xfrm>
            <a:off x="4902200" y="825500"/>
            <a:ext cx="3083560" cy="368300"/>
          </a:xfrm>
          <a:prstGeom prst="rect">
            <a:avLst/>
          </a:prstGeom>
          <a:noFill/>
        </p:spPr>
        <p:txBody>
          <a:bodyPr wrap="square" rtlCol="0" anchor="t">
            <a:spAutoFit/>
          </a:bodyPr>
          <a:p>
            <a:r>
              <a:rPr lang="en-US" altLang="zh-CN"/>
              <a:t>4. </a:t>
            </a:r>
            <a:r>
              <a:rPr lang="zh-CN" altLang="en-US"/>
              <a:t>RMSprop</a:t>
            </a:r>
            <a:r>
              <a:rPr lang="en-US" altLang="zh-CN"/>
              <a:t>(均方根传递)</a:t>
            </a:r>
            <a:endParaRPr lang="en-US" altLang="zh-CN"/>
          </a:p>
        </p:txBody>
      </p:sp>
      <p:sp>
        <p:nvSpPr>
          <p:cNvPr id="11" name="文本框 10"/>
          <p:cNvSpPr txBox="1"/>
          <p:nvPr/>
        </p:nvSpPr>
        <p:spPr>
          <a:xfrm>
            <a:off x="7736205" y="1079500"/>
            <a:ext cx="1205865" cy="1198880"/>
          </a:xfrm>
          <a:prstGeom prst="rect">
            <a:avLst/>
          </a:prstGeom>
          <a:noFill/>
        </p:spPr>
        <p:txBody>
          <a:bodyPr wrap="square" rtlCol="0" anchor="t">
            <a:spAutoFit/>
          </a:bodyPr>
          <a:p>
            <a:r>
              <a:rPr lang="en-US" altLang="zh-CN"/>
              <a:t>S = 0</a:t>
            </a:r>
            <a:endParaRPr lang="zh-CN" altLang="en-US"/>
          </a:p>
          <a:p>
            <a:r>
              <a:rPr lang="zh-CN" altLang="en-US"/>
              <a:t>α = 0.001</a:t>
            </a:r>
            <a:endParaRPr lang="zh-CN" altLang="en-US"/>
          </a:p>
          <a:p>
            <a:r>
              <a:rPr lang="zh-CN" altLang="en-US"/>
              <a:t>β = 0.9 </a:t>
            </a:r>
            <a:endParaRPr lang="zh-CN" altLang="en-US"/>
          </a:p>
          <a:p>
            <a:r>
              <a:rPr lang="zh-CN" altLang="en-US"/>
              <a:t>ε = 10⁻⁶</a:t>
            </a:r>
            <a:endParaRPr lang="zh-CN" altLang="en-US"/>
          </a:p>
        </p:txBody>
      </p:sp>
      <p:sp>
        <p:nvSpPr>
          <p:cNvPr id="12" name="文本框 11"/>
          <p:cNvSpPr txBox="1"/>
          <p:nvPr/>
        </p:nvSpPr>
        <p:spPr>
          <a:xfrm>
            <a:off x="4902835" y="2467610"/>
            <a:ext cx="2833370" cy="368300"/>
          </a:xfrm>
          <a:prstGeom prst="rect">
            <a:avLst/>
          </a:prstGeom>
          <a:noFill/>
        </p:spPr>
        <p:txBody>
          <a:bodyPr wrap="square" rtlCol="0" anchor="t">
            <a:spAutoFit/>
          </a:bodyPr>
          <a:p>
            <a:r>
              <a:rPr lang="en-US" altLang="zh-CN"/>
              <a:t>5. </a:t>
            </a:r>
            <a:r>
              <a:rPr lang="zh-CN" altLang="en-US"/>
              <a:t>Adam</a:t>
            </a:r>
            <a:r>
              <a:rPr lang="en-US" altLang="zh-CN"/>
              <a:t>(适应性矩估计)</a:t>
            </a:r>
            <a:endParaRPr lang="en-US" altLang="zh-CN"/>
          </a:p>
        </p:txBody>
      </p:sp>
      <p:sp>
        <p:nvSpPr>
          <p:cNvPr id="15" name="文本框 14"/>
          <p:cNvSpPr txBox="1"/>
          <p:nvPr/>
        </p:nvSpPr>
        <p:spPr>
          <a:xfrm>
            <a:off x="7688580" y="2299970"/>
            <a:ext cx="1301115" cy="1198880"/>
          </a:xfrm>
          <a:prstGeom prst="rect">
            <a:avLst/>
          </a:prstGeom>
          <a:noFill/>
        </p:spPr>
        <p:txBody>
          <a:bodyPr wrap="square" rtlCol="0" anchor="t">
            <a:spAutoFit/>
          </a:bodyPr>
          <a:p>
            <a:r>
              <a:rPr lang="zh-CN" altLang="en-US"/>
              <a:t>α = 0.001</a:t>
            </a:r>
            <a:endParaRPr lang="zh-CN" altLang="en-US"/>
          </a:p>
          <a:p>
            <a:r>
              <a:rPr lang="zh-CN" altLang="en-US"/>
              <a:t>β₁ = 0.9</a:t>
            </a:r>
            <a:endParaRPr lang="zh-CN" altLang="en-US"/>
          </a:p>
          <a:p>
            <a:r>
              <a:rPr lang="zh-CN" altLang="en-US"/>
              <a:t>β₂ = 0.999</a:t>
            </a:r>
            <a:endParaRPr lang="zh-CN" altLang="en-US"/>
          </a:p>
          <a:p>
            <a:r>
              <a:rPr lang="zh-CN" altLang="en-US"/>
              <a:t>ε = 10⁻⁸</a:t>
            </a:r>
            <a:endParaRPr lang="zh-CN" altLang="en-US"/>
          </a:p>
        </p:txBody>
      </p:sp>
      <p:pic>
        <p:nvPicPr>
          <p:cNvPr id="16" name="图片 15"/>
          <p:cNvPicPr>
            <a:picLocks noChangeAspect="1"/>
          </p:cNvPicPr>
          <p:nvPr/>
        </p:nvPicPr>
        <p:blipFill>
          <a:blip r:embed="rId3"/>
          <a:stretch>
            <a:fillRect/>
          </a:stretch>
        </p:blipFill>
        <p:spPr>
          <a:xfrm>
            <a:off x="4599940" y="1259205"/>
            <a:ext cx="3136265" cy="1208405"/>
          </a:xfrm>
          <a:prstGeom prst="rect">
            <a:avLst/>
          </a:prstGeom>
        </p:spPr>
      </p:pic>
      <p:pic>
        <p:nvPicPr>
          <p:cNvPr id="17" name="图片 16"/>
          <p:cNvPicPr>
            <a:picLocks noChangeAspect="1"/>
          </p:cNvPicPr>
          <p:nvPr/>
        </p:nvPicPr>
        <p:blipFill>
          <a:blip r:embed="rId4"/>
          <a:stretch>
            <a:fillRect/>
          </a:stretch>
        </p:blipFill>
        <p:spPr>
          <a:xfrm>
            <a:off x="4706620" y="2781300"/>
            <a:ext cx="2922270" cy="2362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edge">
                                      <p:cBhvr>
                                        <p:cTn id="3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Y-net conceptual graph</a:t>
            </a:r>
            <a:endParaRPr lang="en-US" altLang="zh-CN" sz="2400" b="1" dirty="0"/>
          </a:p>
        </p:txBody>
      </p:sp>
      <p:pic>
        <p:nvPicPr>
          <p:cNvPr id="2" name="图片 1"/>
          <p:cNvPicPr>
            <a:picLocks noChangeAspect="1"/>
          </p:cNvPicPr>
          <p:nvPr/>
        </p:nvPicPr>
        <p:blipFill>
          <a:blip r:embed="rId2"/>
          <a:stretch>
            <a:fillRect/>
          </a:stretch>
        </p:blipFill>
        <p:spPr>
          <a:xfrm>
            <a:off x="0" y="955675"/>
            <a:ext cx="9236075" cy="3714750"/>
          </a:xfrm>
          <a:prstGeom prst="rect">
            <a:avLst/>
          </a:prstGeom>
        </p:spPr>
      </p:pic>
      <p:sp>
        <p:nvSpPr>
          <p:cNvPr id="3" name="文本框 2"/>
          <p:cNvSpPr txBox="1"/>
          <p:nvPr/>
        </p:nvSpPr>
        <p:spPr>
          <a:xfrm>
            <a:off x="436245" y="679450"/>
            <a:ext cx="2465705" cy="368300"/>
          </a:xfrm>
          <a:prstGeom prst="rect">
            <a:avLst/>
          </a:prstGeom>
          <a:noFill/>
        </p:spPr>
        <p:txBody>
          <a:bodyPr wrap="square" rtlCol="0">
            <a:spAutoFit/>
          </a:bodyPr>
          <a:p>
            <a:r>
              <a:rPr lang="en-US" altLang="zh-CN"/>
              <a:t>BN+RELU</a:t>
            </a:r>
            <a:endParaRPr lang="en-US" altLang="zh-CN"/>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Training Y-net &amp; Formula</a:t>
            </a:r>
            <a:endParaRPr lang="en-US" altLang="zh-CN" sz="2400" b="1" dirty="0"/>
          </a:p>
        </p:txBody>
      </p:sp>
      <p:pic>
        <p:nvPicPr>
          <p:cNvPr id="2" name="图片 1"/>
          <p:cNvPicPr>
            <a:picLocks noChangeAspect="1"/>
          </p:cNvPicPr>
          <p:nvPr/>
        </p:nvPicPr>
        <p:blipFill>
          <a:blip r:embed="rId2"/>
          <a:stretch>
            <a:fillRect/>
          </a:stretch>
        </p:blipFill>
        <p:spPr>
          <a:xfrm>
            <a:off x="-255905" y="1259205"/>
            <a:ext cx="4100195" cy="1499870"/>
          </a:xfrm>
          <a:prstGeom prst="rect">
            <a:avLst/>
          </a:prstGeom>
        </p:spPr>
      </p:pic>
      <p:sp>
        <p:nvSpPr>
          <p:cNvPr id="3" name="文本框 2"/>
          <p:cNvSpPr txBox="1"/>
          <p:nvPr/>
        </p:nvSpPr>
        <p:spPr>
          <a:xfrm>
            <a:off x="245110" y="815975"/>
            <a:ext cx="4685030" cy="368300"/>
          </a:xfrm>
          <a:prstGeom prst="rect">
            <a:avLst/>
          </a:prstGeom>
          <a:noFill/>
        </p:spPr>
        <p:txBody>
          <a:bodyPr wrap="square" rtlCol="0">
            <a:spAutoFit/>
          </a:bodyPr>
          <a:p>
            <a:r>
              <a:rPr lang="zh-CN" altLang="en-US"/>
              <a:t>Mean square error（</a:t>
            </a:r>
            <a:r>
              <a:rPr lang="en-US" altLang="zh-CN"/>
              <a:t>MSE</a:t>
            </a:r>
            <a:r>
              <a:rPr lang="zh-CN" altLang="en-US"/>
              <a:t>） is used in training</a:t>
            </a:r>
            <a:endParaRPr lang="zh-CN" altLang="en-US"/>
          </a:p>
        </p:txBody>
      </p:sp>
      <p:sp>
        <p:nvSpPr>
          <p:cNvPr id="5" name="文本框 4"/>
          <p:cNvSpPr txBox="1"/>
          <p:nvPr/>
        </p:nvSpPr>
        <p:spPr>
          <a:xfrm>
            <a:off x="320675" y="2734945"/>
            <a:ext cx="2642870" cy="368300"/>
          </a:xfrm>
          <a:prstGeom prst="rect">
            <a:avLst/>
          </a:prstGeom>
          <a:noFill/>
        </p:spPr>
        <p:txBody>
          <a:bodyPr wrap="square" rtlCol="0">
            <a:spAutoFit/>
          </a:bodyPr>
          <a:p>
            <a:r>
              <a:rPr lang="en-US" altLang="zh-CN"/>
              <a:t>N</a:t>
            </a:r>
            <a:r>
              <a:rPr lang="zh-CN" altLang="en-US"/>
              <a:t>：</a:t>
            </a:r>
            <a:r>
              <a:rPr lang="en-US" altLang="zh-CN"/>
              <a:t>mini-batch size</a:t>
            </a:r>
            <a:endParaRPr lang="en-US" altLang="zh-CN"/>
          </a:p>
        </p:txBody>
      </p:sp>
      <p:pic>
        <p:nvPicPr>
          <p:cNvPr id="6" name="图片 5"/>
          <p:cNvPicPr>
            <a:picLocks noChangeAspect="1"/>
          </p:cNvPicPr>
          <p:nvPr/>
        </p:nvPicPr>
        <p:blipFill>
          <a:blip r:embed="rId3"/>
          <a:stretch>
            <a:fillRect/>
          </a:stretch>
        </p:blipFill>
        <p:spPr>
          <a:xfrm>
            <a:off x="106045" y="3289935"/>
            <a:ext cx="3717290" cy="527050"/>
          </a:xfrm>
          <a:prstGeom prst="rect">
            <a:avLst/>
          </a:prstGeom>
        </p:spPr>
      </p:pic>
      <p:sp>
        <p:nvSpPr>
          <p:cNvPr id="8" name="文本框 7"/>
          <p:cNvSpPr txBox="1"/>
          <p:nvPr/>
        </p:nvSpPr>
        <p:spPr>
          <a:xfrm>
            <a:off x="228600" y="3950335"/>
            <a:ext cx="5784215" cy="368300"/>
          </a:xfrm>
          <a:prstGeom prst="rect">
            <a:avLst/>
          </a:prstGeom>
          <a:noFill/>
        </p:spPr>
        <p:txBody>
          <a:bodyPr wrap="square" rtlCol="0">
            <a:spAutoFit/>
          </a:bodyPr>
          <a:p>
            <a:r>
              <a:t>where the weight λ of 0.01 gives a good performance</a:t>
            </a:r>
          </a:p>
        </p:txBody>
      </p:sp>
      <p:sp>
        <p:nvSpPr>
          <p:cNvPr id="9" name="文本框 8"/>
          <p:cNvSpPr txBox="1"/>
          <p:nvPr/>
        </p:nvSpPr>
        <p:spPr>
          <a:xfrm>
            <a:off x="245110" y="4451985"/>
            <a:ext cx="7767320" cy="368300"/>
          </a:xfrm>
          <a:prstGeom prst="rect">
            <a:avLst/>
          </a:prstGeom>
          <a:noFill/>
        </p:spPr>
        <p:txBody>
          <a:bodyPr wrap="square" rtlCol="0" anchor="t">
            <a:spAutoFit/>
          </a:bodyPr>
          <a:p>
            <a:r>
              <a:rPr lang="zh-CN" altLang="en-US"/>
              <a:t>the phase is more highlighted than the intensity in training the</a:t>
            </a:r>
            <a:r>
              <a:rPr lang="en-US" altLang="zh-CN"/>
              <a:t> </a:t>
            </a:r>
            <a:r>
              <a:rPr lang="zh-CN" altLang="en-US"/>
              <a:t>network！</a:t>
            </a:r>
            <a:endParaRPr lang="zh-CN" altLang="en-US"/>
          </a:p>
        </p:txBody>
      </p:sp>
      <p:sp>
        <p:nvSpPr>
          <p:cNvPr id="12" name="文本框 11"/>
          <p:cNvSpPr txBox="1"/>
          <p:nvPr/>
        </p:nvSpPr>
        <p:spPr>
          <a:xfrm>
            <a:off x="4416425" y="1259205"/>
            <a:ext cx="4572000" cy="2306955"/>
          </a:xfrm>
          <a:prstGeom prst="rect">
            <a:avLst/>
          </a:prstGeom>
          <a:noFill/>
        </p:spPr>
        <p:txBody>
          <a:bodyPr wrap="square" rtlCol="0" anchor="t">
            <a:spAutoFit/>
          </a:bodyPr>
          <a:p>
            <a:r>
              <a:rPr lang="zh-CN" altLang="en-US"/>
              <a:t> </a:t>
            </a:r>
            <a:r>
              <a:rPr lang="en-US" altLang="zh-CN"/>
              <a:t>             </a:t>
            </a:r>
            <a:r>
              <a:rPr lang="zh-CN" altLang="en-US"/>
              <a:t>The Adam optimizer  with a learning rate starting from 0.001 and halved</a:t>
            </a:r>
            <a:r>
              <a:rPr lang="en-US" altLang="zh-CN"/>
              <a:t> </a:t>
            </a:r>
            <a:r>
              <a:rPr lang="zh-CN" altLang="en-US"/>
              <a:t>after every 10 epochs and the mini-batch size of 64 are adopted to</a:t>
            </a:r>
            <a:r>
              <a:rPr lang="en-US" altLang="zh-CN"/>
              <a:t> </a:t>
            </a:r>
            <a:r>
              <a:rPr lang="zh-CN" altLang="en-US"/>
              <a:t>update the network’s parameter</a:t>
            </a:r>
            <a:r>
              <a:rPr lang="en-US" altLang="zh-CN"/>
              <a:t>.</a:t>
            </a:r>
            <a:endParaRPr lang="en-US" altLang="zh-CN"/>
          </a:p>
          <a:p>
            <a:r>
              <a:rPr lang="zh-CN" altLang="en-US"/>
              <a:t> </a:t>
            </a:r>
            <a:r>
              <a:rPr lang="en-US" altLang="zh-CN"/>
              <a:t>              </a:t>
            </a:r>
            <a:r>
              <a:rPr lang="zh-CN" altLang="en-US"/>
              <a:t>To avoid over-fitting of the neural network, the training stops when the network performance on</a:t>
            </a:r>
            <a:r>
              <a:rPr lang="en-US" altLang="zh-CN"/>
              <a:t> </a:t>
            </a:r>
            <a:r>
              <a:rPr lang="zh-CN" altLang="en-US"/>
              <a:t>the validation dataset begins to decline.</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edge">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12905" y="126084"/>
            <a:ext cx="5849607" cy="460375"/>
          </a:xfrm>
          <a:prstGeom prst="rect">
            <a:avLst/>
          </a:prstGeom>
          <a:noFill/>
        </p:spPr>
        <p:txBody>
          <a:bodyPr wrap="square" rtlCol="0">
            <a:spAutoFit/>
          </a:bodyPr>
          <a:lstStyle/>
          <a:p>
            <a:r>
              <a:rPr lang="en-US" altLang="zh-CN" sz="2400" b="1" dirty="0">
                <a:sym typeface="+mn-ea"/>
              </a:rPr>
              <a:t>Training Y-net &amp; Formula</a:t>
            </a:r>
            <a:endParaRPr lang="en-US" altLang="zh-CN" sz="2400" b="1" dirty="0"/>
          </a:p>
        </p:txBody>
      </p:sp>
      <p:sp>
        <p:nvSpPr>
          <p:cNvPr id="2" name="文本框 1"/>
          <p:cNvSpPr txBox="1"/>
          <p:nvPr/>
        </p:nvSpPr>
        <p:spPr>
          <a:xfrm>
            <a:off x="113030" y="800100"/>
            <a:ext cx="8228965" cy="645160"/>
          </a:xfrm>
          <a:prstGeom prst="rect">
            <a:avLst/>
          </a:prstGeom>
          <a:noFill/>
        </p:spPr>
        <p:txBody>
          <a:bodyPr wrap="square" rtlCol="0" anchor="t">
            <a:spAutoFit/>
          </a:bodyPr>
          <a:p>
            <a:r>
              <a:rPr lang="zh-CN" altLang="en-US"/>
              <a:t>To quantitatively evaluate the recovery accuracy of the networks, the following structural similarity (SSIM) index</a:t>
            </a:r>
            <a:endParaRPr lang="zh-CN" altLang="en-US"/>
          </a:p>
        </p:txBody>
      </p:sp>
      <p:pic>
        <p:nvPicPr>
          <p:cNvPr id="3" name="图片 2"/>
          <p:cNvPicPr>
            <a:picLocks noChangeAspect="1"/>
          </p:cNvPicPr>
          <p:nvPr/>
        </p:nvPicPr>
        <p:blipFill>
          <a:blip r:embed="rId2"/>
          <a:stretch>
            <a:fillRect/>
          </a:stretch>
        </p:blipFill>
        <p:spPr>
          <a:xfrm>
            <a:off x="1081405" y="1621790"/>
            <a:ext cx="5868670" cy="955675"/>
          </a:xfrm>
          <a:prstGeom prst="rect">
            <a:avLst/>
          </a:prstGeom>
        </p:spPr>
      </p:pic>
      <p:pic>
        <p:nvPicPr>
          <p:cNvPr id="5" name="图片 4"/>
          <p:cNvPicPr>
            <a:picLocks noChangeAspect="1"/>
          </p:cNvPicPr>
          <p:nvPr/>
        </p:nvPicPr>
        <p:blipFill>
          <a:blip r:embed="rId3"/>
          <a:stretch>
            <a:fillRect/>
          </a:stretch>
        </p:blipFill>
        <p:spPr>
          <a:xfrm>
            <a:off x="563880" y="2753995"/>
            <a:ext cx="2096770" cy="434340"/>
          </a:xfrm>
          <a:prstGeom prst="rect">
            <a:avLst/>
          </a:prstGeom>
        </p:spPr>
      </p:pic>
      <p:pic>
        <p:nvPicPr>
          <p:cNvPr id="6" name="图片 5"/>
          <p:cNvPicPr>
            <a:picLocks noChangeAspect="1"/>
          </p:cNvPicPr>
          <p:nvPr/>
        </p:nvPicPr>
        <p:blipFill>
          <a:blip r:embed="rId4"/>
          <a:stretch>
            <a:fillRect/>
          </a:stretch>
        </p:blipFill>
        <p:spPr>
          <a:xfrm>
            <a:off x="5487035" y="2647315"/>
            <a:ext cx="2533650" cy="488950"/>
          </a:xfrm>
          <a:prstGeom prst="rect">
            <a:avLst/>
          </a:prstGeom>
        </p:spPr>
      </p:pic>
      <p:sp>
        <p:nvSpPr>
          <p:cNvPr id="9" name="文本框 8"/>
          <p:cNvSpPr txBox="1"/>
          <p:nvPr/>
        </p:nvSpPr>
        <p:spPr>
          <a:xfrm>
            <a:off x="457835" y="3425190"/>
            <a:ext cx="7796530" cy="645160"/>
          </a:xfrm>
          <a:prstGeom prst="rect">
            <a:avLst/>
          </a:prstGeom>
          <a:noFill/>
        </p:spPr>
        <p:txBody>
          <a:bodyPr wrap="square" rtlCol="0" anchor="t">
            <a:spAutoFit/>
          </a:bodyPr>
          <a:p>
            <a:r>
              <a:rPr lang="zh-CN" altLang="en-US"/>
              <a:t>c1  and</a:t>
            </a:r>
            <a:r>
              <a:rPr lang="en-US" altLang="zh-CN"/>
              <a:t> </a:t>
            </a:r>
            <a:r>
              <a:rPr lang="zh-CN" altLang="en-US"/>
              <a:t>c2 are regularization parameters with L </a:t>
            </a:r>
            <a:r>
              <a:rPr lang="en-US" altLang="zh-CN"/>
              <a:t>=</a:t>
            </a:r>
            <a:r>
              <a:rPr lang="zh-CN" altLang="en-US"/>
              <a:t> 255</a:t>
            </a:r>
            <a:r>
              <a:rPr lang="en-US" altLang="zh-CN"/>
              <a:t> </a:t>
            </a:r>
            <a:r>
              <a:rPr lang="zh-CN" altLang="en-US"/>
              <a:t>(the range of pixel values), k1 </a:t>
            </a:r>
            <a:r>
              <a:rPr lang="en-US" altLang="zh-CN"/>
              <a:t>=</a:t>
            </a:r>
            <a:r>
              <a:rPr lang="zh-CN" altLang="en-US"/>
              <a:t> 0.01, and k2 </a:t>
            </a:r>
            <a:r>
              <a:rPr lang="en-US" altLang="zh-CN"/>
              <a:t>=</a:t>
            </a:r>
            <a:r>
              <a:rPr lang="zh-CN" altLang="en-US"/>
              <a:t> 0.03</a:t>
            </a: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Training Y-net &amp; Formula</a:t>
            </a:r>
            <a:endParaRPr lang="en-US" altLang="zh-CN" sz="2400" b="1" dirty="0"/>
          </a:p>
        </p:txBody>
      </p:sp>
      <p:sp>
        <p:nvSpPr>
          <p:cNvPr id="2" name="文本框 1"/>
          <p:cNvSpPr txBox="1"/>
          <p:nvPr/>
        </p:nvSpPr>
        <p:spPr>
          <a:xfrm>
            <a:off x="372745" y="752475"/>
            <a:ext cx="7966075" cy="2584450"/>
          </a:xfrm>
          <a:prstGeom prst="rect">
            <a:avLst/>
          </a:prstGeom>
          <a:noFill/>
        </p:spPr>
        <p:txBody>
          <a:bodyPr wrap="square" rtlCol="0" anchor="t">
            <a:spAutoFit/>
          </a:bodyPr>
          <a:p>
            <a:r>
              <a:rPr lang="en-US" altLang="zh-CN"/>
              <a:t>         </a:t>
            </a:r>
            <a:r>
              <a:rPr lang="zh-CN" altLang="en-US"/>
              <a:t>The dataset is recorded by a typical digital holographic microscope with a 50× objectivlens. The specimens are mouse</a:t>
            </a:r>
            <a:r>
              <a:rPr lang="en-US" altLang="zh-CN"/>
              <a:t> </a:t>
            </a:r>
            <a:r>
              <a:rPr lang="zh-CN" altLang="en-US"/>
              <a:t>phagocytes maintained in a humidified incubator at 37°C and</a:t>
            </a:r>
            <a:r>
              <a:rPr lang="en-US" altLang="zh-CN"/>
              <a:t> </a:t>
            </a:r>
            <a:r>
              <a:rPr lang="zh-CN" altLang="en-US"/>
              <a:t>5% CO2 in Dulbecco’s modified eagle medium (DMEM) supplemented with 10% heat-inactivated fetal bovine serum and</a:t>
            </a:r>
            <a:r>
              <a:rPr lang="en-US" altLang="zh-CN"/>
              <a:t> </a:t>
            </a:r>
            <a:r>
              <a:rPr lang="zh-CN" altLang="en-US"/>
              <a:t>1% penicillin-streptomycin mixture. After attaching to the bottom of a culture dish, 1664 holograms are recorded by the digital</a:t>
            </a:r>
            <a:r>
              <a:rPr lang="en-US" altLang="zh-CN"/>
              <a:t> </a:t>
            </a:r>
            <a:r>
              <a:rPr lang="zh-CN" altLang="en-US"/>
              <a:t>holographic microscope. Then the intensity and phase maps of</a:t>
            </a:r>
            <a:r>
              <a:rPr lang="en-US" altLang="zh-CN"/>
              <a:t> </a:t>
            </a:r>
            <a:r>
              <a:rPr lang="zh-CN" altLang="en-US"/>
              <a:t>these cells are reconstructed by the convolution method used as</a:t>
            </a:r>
            <a:r>
              <a:rPr lang="en-US" altLang="zh-CN"/>
              <a:t> </a:t>
            </a:r>
            <a:r>
              <a:rPr lang="zh-CN" altLang="en-US"/>
              <a:t>ground truth. All the data we have are partitioned into 80% for</a:t>
            </a:r>
            <a:r>
              <a:rPr lang="en-US" altLang="zh-CN"/>
              <a:t> </a:t>
            </a:r>
            <a:r>
              <a:rPr lang="zh-CN" altLang="en-US"/>
              <a:t>training, 10% for validation, and 10% for testing.</a:t>
            </a: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Outcome of Y-net experiment</a:t>
            </a:r>
            <a:endParaRPr lang="en-US" altLang="zh-CN" sz="2400" b="1" dirty="0"/>
          </a:p>
        </p:txBody>
      </p:sp>
      <p:pic>
        <p:nvPicPr>
          <p:cNvPr id="2" name="图片 1"/>
          <p:cNvPicPr>
            <a:picLocks noChangeAspect="1"/>
          </p:cNvPicPr>
          <p:nvPr/>
        </p:nvPicPr>
        <p:blipFill>
          <a:blip r:embed="rId2"/>
          <a:stretch>
            <a:fillRect/>
          </a:stretch>
        </p:blipFill>
        <p:spPr>
          <a:xfrm>
            <a:off x="-62865" y="772795"/>
            <a:ext cx="8978900" cy="4148455"/>
          </a:xfrm>
          <a:prstGeom prst="rect">
            <a:avLst/>
          </a:prstGeom>
        </p:spPr>
      </p:pic>
      <p:pic>
        <p:nvPicPr>
          <p:cNvPr id="3" name="图片 2"/>
          <p:cNvPicPr>
            <a:picLocks noChangeAspect="1"/>
          </p:cNvPicPr>
          <p:nvPr/>
        </p:nvPicPr>
        <p:blipFill>
          <a:blip r:embed="rId3"/>
          <a:stretch>
            <a:fillRect/>
          </a:stretch>
        </p:blipFill>
        <p:spPr>
          <a:xfrm>
            <a:off x="2866390" y="1390015"/>
            <a:ext cx="4102100" cy="2635250"/>
          </a:xfrm>
          <a:prstGeom prst="rect">
            <a:avLst/>
          </a:prstGeom>
        </p:spPr>
      </p:pic>
      <p:pic>
        <p:nvPicPr>
          <p:cNvPr id="5" name="图片 4"/>
          <p:cNvPicPr>
            <a:picLocks noChangeAspect="1"/>
          </p:cNvPicPr>
          <p:nvPr/>
        </p:nvPicPr>
        <p:blipFill>
          <a:blip r:embed="rId4"/>
          <a:stretch>
            <a:fillRect/>
          </a:stretch>
        </p:blipFill>
        <p:spPr>
          <a:xfrm>
            <a:off x="311150" y="1071880"/>
            <a:ext cx="8521700" cy="3549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829945"/>
          </a:xfrm>
          <a:prstGeom prst="rect">
            <a:avLst/>
          </a:prstGeom>
          <a:noFill/>
        </p:spPr>
        <p:txBody>
          <a:bodyPr wrap="square" rtlCol="0">
            <a:spAutoFit/>
          </a:bodyPr>
          <a:lstStyle/>
          <a:p>
            <a:r>
              <a:rPr lang="en-US" altLang="zh-CN" sz="2400" b="1" dirty="0"/>
              <a:t>Difference between Optical holography &amp; Digital holography</a:t>
            </a:r>
            <a:endParaRPr lang="en-US" altLang="zh-CN" sz="2400" b="1" dirty="0"/>
          </a:p>
        </p:txBody>
      </p:sp>
      <p:sp>
        <p:nvSpPr>
          <p:cNvPr id="2" name="文本框 1"/>
          <p:cNvSpPr txBox="1"/>
          <p:nvPr/>
        </p:nvSpPr>
        <p:spPr>
          <a:xfrm>
            <a:off x="247015" y="1042670"/>
            <a:ext cx="2286635" cy="645160"/>
          </a:xfrm>
          <a:prstGeom prst="rect">
            <a:avLst/>
          </a:prstGeom>
          <a:noFill/>
        </p:spPr>
        <p:txBody>
          <a:bodyPr wrap="square" rtlCol="0">
            <a:spAutoFit/>
          </a:bodyPr>
          <a:p>
            <a:r>
              <a:rPr lang="en-US" altLang="zh-CN"/>
              <a:t>3D display technology</a:t>
            </a:r>
            <a:endParaRPr lang="en-US" altLang="zh-CN"/>
          </a:p>
          <a:p>
            <a:r>
              <a:rPr lang="en-US" altLang="zh-CN"/>
              <a:t>(spectra vision)</a:t>
            </a:r>
            <a:endParaRPr lang="en-US" altLang="zh-CN"/>
          </a:p>
        </p:txBody>
      </p:sp>
      <p:pic>
        <p:nvPicPr>
          <p:cNvPr id="5" name="图片 4"/>
          <p:cNvPicPr>
            <a:picLocks noChangeAspect="1"/>
          </p:cNvPicPr>
          <p:nvPr/>
        </p:nvPicPr>
        <p:blipFill>
          <a:blip r:embed="rId2"/>
          <a:stretch>
            <a:fillRect/>
          </a:stretch>
        </p:blipFill>
        <p:spPr>
          <a:xfrm>
            <a:off x="3008630" y="834390"/>
            <a:ext cx="2203450" cy="1987550"/>
          </a:xfrm>
          <a:prstGeom prst="rect">
            <a:avLst/>
          </a:prstGeom>
        </p:spPr>
      </p:pic>
      <p:pic>
        <p:nvPicPr>
          <p:cNvPr id="6" name="图片 5"/>
          <p:cNvPicPr>
            <a:picLocks noChangeAspect="1"/>
          </p:cNvPicPr>
          <p:nvPr/>
        </p:nvPicPr>
        <p:blipFill>
          <a:blip r:embed="rId3"/>
          <a:stretch>
            <a:fillRect/>
          </a:stretch>
        </p:blipFill>
        <p:spPr>
          <a:xfrm>
            <a:off x="3175635" y="1150620"/>
            <a:ext cx="2559050" cy="2222500"/>
          </a:xfrm>
          <a:prstGeom prst="rect">
            <a:avLst/>
          </a:prstGeom>
        </p:spPr>
      </p:pic>
      <p:sp>
        <p:nvSpPr>
          <p:cNvPr id="8" name="文本框 7"/>
          <p:cNvSpPr txBox="1"/>
          <p:nvPr/>
        </p:nvSpPr>
        <p:spPr>
          <a:xfrm>
            <a:off x="247015" y="1875155"/>
            <a:ext cx="1969770" cy="368300"/>
          </a:xfrm>
          <a:prstGeom prst="rect">
            <a:avLst/>
          </a:prstGeom>
          <a:noFill/>
        </p:spPr>
        <p:txBody>
          <a:bodyPr wrap="square" rtlCol="0">
            <a:spAutoFit/>
          </a:bodyPr>
          <a:p>
            <a:r>
              <a:rPr lang="en-US" altLang="zh-CN"/>
              <a:t>Optical holography</a:t>
            </a:r>
            <a:endParaRPr lang="en-US" altLang="zh-CN"/>
          </a:p>
        </p:txBody>
      </p:sp>
      <p:pic>
        <p:nvPicPr>
          <p:cNvPr id="9" name="图片 8"/>
          <p:cNvPicPr>
            <a:picLocks noChangeAspect="1"/>
          </p:cNvPicPr>
          <p:nvPr/>
        </p:nvPicPr>
        <p:blipFill>
          <a:blip r:embed="rId4"/>
          <a:stretch>
            <a:fillRect/>
          </a:stretch>
        </p:blipFill>
        <p:spPr>
          <a:xfrm>
            <a:off x="3622675" y="1479550"/>
            <a:ext cx="4429125" cy="2981325"/>
          </a:xfrm>
          <a:prstGeom prst="rect">
            <a:avLst/>
          </a:prstGeom>
        </p:spPr>
      </p:pic>
      <p:pic>
        <p:nvPicPr>
          <p:cNvPr id="119" name="图片 118"/>
          <p:cNvPicPr/>
          <p:nvPr/>
        </p:nvPicPr>
        <p:blipFill>
          <a:blip r:embed="rId5"/>
          <a:stretch>
            <a:fillRect/>
          </a:stretch>
        </p:blipFill>
        <p:spPr>
          <a:xfrm>
            <a:off x="4476750" y="2150745"/>
            <a:ext cx="3452495" cy="2419985"/>
          </a:xfrm>
          <a:prstGeom prst="rect">
            <a:avLst/>
          </a:prstGeom>
          <a:noFill/>
          <a:ln w="9525">
            <a:noFill/>
          </a:ln>
        </p:spPr>
      </p:pic>
      <p:sp>
        <p:nvSpPr>
          <p:cNvPr id="10" name="文本框 9"/>
          <p:cNvSpPr txBox="1"/>
          <p:nvPr/>
        </p:nvSpPr>
        <p:spPr>
          <a:xfrm>
            <a:off x="247015" y="2536190"/>
            <a:ext cx="2031365" cy="368300"/>
          </a:xfrm>
          <a:prstGeom prst="rect">
            <a:avLst/>
          </a:prstGeom>
          <a:noFill/>
        </p:spPr>
        <p:txBody>
          <a:bodyPr wrap="square" rtlCol="0">
            <a:spAutoFit/>
          </a:bodyPr>
          <a:p>
            <a:r>
              <a:rPr lang="en-US" altLang="zh-CN"/>
              <a:t>Digital holography</a:t>
            </a:r>
            <a:endParaRPr lang="en-US" altLang="zh-CN"/>
          </a:p>
        </p:txBody>
      </p:sp>
      <p:pic>
        <p:nvPicPr>
          <p:cNvPr id="11" name="图片 10"/>
          <p:cNvPicPr>
            <a:picLocks noChangeAspect="1"/>
          </p:cNvPicPr>
          <p:nvPr/>
        </p:nvPicPr>
        <p:blipFill>
          <a:blip r:embed="rId6"/>
          <a:stretch>
            <a:fillRect/>
          </a:stretch>
        </p:blipFill>
        <p:spPr>
          <a:xfrm>
            <a:off x="2376170" y="2600325"/>
            <a:ext cx="3128010" cy="1778000"/>
          </a:xfrm>
          <a:prstGeom prst="rect">
            <a:avLst/>
          </a:prstGeom>
        </p:spPr>
      </p:pic>
      <p:pic>
        <p:nvPicPr>
          <p:cNvPr id="12" name="图片 11"/>
          <p:cNvPicPr>
            <a:picLocks noChangeAspect="1"/>
          </p:cNvPicPr>
          <p:nvPr/>
        </p:nvPicPr>
        <p:blipFill>
          <a:blip r:embed="rId7"/>
          <a:stretch>
            <a:fillRect/>
          </a:stretch>
        </p:blipFill>
        <p:spPr>
          <a:xfrm>
            <a:off x="5504180" y="2556510"/>
            <a:ext cx="3177540" cy="18218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blinds(horizontal)">
                                      <p:cBhvr>
                                        <p:cTn id="34" dur="500"/>
                                        <p:tgtEl>
                                          <p:spTgt spid="119"/>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edge">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p:tgtEl>
                                          <p:spTgt spid="12"/>
                                        </p:tgtEl>
                                        <p:attrNameLst>
                                          <p:attrName>ppt_y</p:attrName>
                                        </p:attrNameLst>
                                      </p:cBhvr>
                                      <p:tavLst>
                                        <p:tav tm="0">
                                          <p:val>
                                            <p:strVal val="#ppt_y+#ppt_h*1.125000"/>
                                          </p:val>
                                        </p:tav>
                                        <p:tav tm="100000">
                                          <p:val>
                                            <p:strVal val="#ppt_y"/>
                                          </p:val>
                                        </p:tav>
                                      </p:tavLst>
                                    </p:anim>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Compare with U-net</a:t>
            </a:r>
            <a:endParaRPr lang="en-US" altLang="zh-CN" sz="2400" b="1" dirty="0"/>
          </a:p>
        </p:txBody>
      </p:sp>
      <p:sp>
        <p:nvSpPr>
          <p:cNvPr id="2" name="文本框 1"/>
          <p:cNvSpPr txBox="1"/>
          <p:nvPr/>
        </p:nvSpPr>
        <p:spPr>
          <a:xfrm>
            <a:off x="329565" y="942975"/>
            <a:ext cx="8708390" cy="1476375"/>
          </a:xfrm>
          <a:prstGeom prst="rect">
            <a:avLst/>
          </a:prstGeom>
          <a:noFill/>
        </p:spPr>
        <p:txBody>
          <a:bodyPr wrap="square" rtlCol="0" anchor="t">
            <a:spAutoFit/>
          </a:bodyPr>
          <a:p>
            <a:r>
              <a:rPr lang="en-US" altLang="zh-CN"/>
              <a:t>1.  </a:t>
            </a:r>
            <a:r>
              <a:rPr lang="zh-CN" altLang="en-US"/>
              <a:t>Since the Y-Net saves a down-sampling path and a bridge</a:t>
            </a:r>
            <a:r>
              <a:rPr lang="en-US" altLang="zh-CN"/>
              <a:t> </a:t>
            </a:r>
            <a:r>
              <a:rPr lang="zh-CN" altLang="en-US"/>
              <a:t>path, it has</a:t>
            </a:r>
            <a:r>
              <a:rPr lang="en-US" altLang="zh-CN"/>
              <a:t> </a:t>
            </a:r>
            <a:r>
              <a:rPr lang="zh-CN" altLang="en-US"/>
              <a:t>16,029,468 (16M) parameters, compared with</a:t>
            </a:r>
            <a:r>
              <a:rPr lang="en-US" altLang="zh-CN"/>
              <a:t> </a:t>
            </a:r>
            <a:r>
              <a:rPr lang="zh-CN" altLang="en-US"/>
              <a:t>22,790,520 (23M) parameters in U-Net 2, leading to a reduction of 30%, which means that the Y-Net not only combines</a:t>
            </a:r>
            <a:r>
              <a:rPr lang="en-US" altLang="zh-CN"/>
              <a:t> </a:t>
            </a:r>
            <a:r>
              <a:rPr lang="zh-CN" altLang="en-US"/>
              <a:t>the functions of</a:t>
            </a:r>
            <a:r>
              <a:rPr lang="en-US" altLang="zh-CN"/>
              <a:t> </a:t>
            </a:r>
            <a:r>
              <a:rPr lang="zh-CN" altLang="en-US"/>
              <a:t>intensity and phase reconstruction, but also</a:t>
            </a:r>
            <a:r>
              <a:rPr lang="en-US" altLang="zh-CN"/>
              <a:t> </a:t>
            </a:r>
            <a:r>
              <a:rPr lang="zh-CN" altLang="en-US"/>
              <a:t>consumes less time in network training and holographic</a:t>
            </a:r>
            <a:r>
              <a:rPr lang="en-US" altLang="zh-CN"/>
              <a:t> </a:t>
            </a:r>
            <a:r>
              <a:rPr lang="zh-CN" altLang="en-US"/>
              <a:t>reconstruction, compared with using two typical U-Nets</a:t>
            </a:r>
            <a:r>
              <a:rPr lang="en-US" altLang="zh-CN"/>
              <a:t> </a:t>
            </a:r>
            <a:r>
              <a:rPr lang="zh-CN" altLang="en-US"/>
              <a:t>separately.</a:t>
            </a:r>
            <a:endParaRPr lang="zh-CN" altLang="en-US"/>
          </a:p>
        </p:txBody>
      </p:sp>
      <p:sp>
        <p:nvSpPr>
          <p:cNvPr id="3" name="文本框 2"/>
          <p:cNvSpPr txBox="1"/>
          <p:nvPr/>
        </p:nvSpPr>
        <p:spPr>
          <a:xfrm>
            <a:off x="344805" y="2545080"/>
            <a:ext cx="8693150" cy="2030095"/>
          </a:xfrm>
          <a:prstGeom prst="rect">
            <a:avLst/>
          </a:prstGeom>
          <a:noFill/>
        </p:spPr>
        <p:txBody>
          <a:bodyPr wrap="square" rtlCol="0" anchor="t">
            <a:spAutoFit/>
          </a:bodyPr>
          <a:p>
            <a:r>
              <a:rPr lang="en-US" altLang="zh-CN"/>
              <a:t>2. </a:t>
            </a:r>
            <a:r>
              <a:rPr lang="zh-CN" altLang="en-US"/>
              <a:t>To summarize, in this Letter, we propose a unique one-to</a:t>
            </a:r>
            <a:r>
              <a:rPr lang="en-US" altLang="zh-CN"/>
              <a:t>-</a:t>
            </a:r>
            <a:r>
              <a:rPr lang="zh-CN" altLang="en-US"/>
              <a:t>two Y-Net specially designed for simultaneous reconstruction</a:t>
            </a:r>
            <a:r>
              <a:rPr lang="en-US" altLang="zh-CN"/>
              <a:t> </a:t>
            </a:r>
            <a:r>
              <a:rPr lang="zh-CN" altLang="en-US"/>
              <a:t>of intensity and phase information from a single digital</a:t>
            </a:r>
            <a:r>
              <a:rPr lang="en-US" altLang="zh-CN"/>
              <a:t> </a:t>
            </a:r>
            <a:r>
              <a:rPr lang="zh-CN" altLang="en-US"/>
              <a:t>hologram. This new method achieves excellent reconstruction results, with SSIM of over</a:t>
            </a:r>
            <a:r>
              <a:rPr lang="en-US" altLang="zh-CN"/>
              <a:t> </a:t>
            </a:r>
            <a:r>
              <a:rPr lang="zh-CN" altLang="en-US"/>
              <a:t>0.96 for intensity and over 0.91</a:t>
            </a:r>
            <a:r>
              <a:rPr lang="en-US" altLang="zh-CN"/>
              <a:t> </a:t>
            </a:r>
            <a:r>
              <a:rPr lang="zh-CN" altLang="en-US"/>
              <a:t>for phase, which defeats other network variants such as a typical</a:t>
            </a:r>
            <a:r>
              <a:rPr lang="en-US" altLang="zh-CN"/>
              <a:t> </a:t>
            </a:r>
            <a:r>
              <a:rPr lang="zh-CN" altLang="en-US"/>
              <a:t>U-Net with two output channels (U-Net 1), two typical</a:t>
            </a:r>
            <a:r>
              <a:rPr lang="en-US" altLang="zh-CN"/>
              <a:t> </a:t>
            </a:r>
            <a:r>
              <a:rPr lang="zh-CN" altLang="en-US"/>
              <a:t>U-Nets for intensity and phase reconstruction, respectively(U-Net 2), and a Y-Net without single or triple 3 × 3 convolutions (Y-Net 1).</a:t>
            </a: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876415" cy="829945"/>
          </a:xfrm>
          <a:prstGeom prst="rect">
            <a:avLst/>
          </a:prstGeom>
          <a:noFill/>
        </p:spPr>
        <p:txBody>
          <a:bodyPr wrap="square" rtlCol="0">
            <a:spAutoFit/>
          </a:bodyPr>
          <a:lstStyle/>
          <a:p>
            <a:r>
              <a:rPr lang="en-US" altLang="zh-CN" sz="2400" b="1" dirty="0"/>
              <a:t>3. Y4-Net: a deep learning solution to one-shot</a:t>
            </a:r>
            <a:endParaRPr lang="en-US" altLang="zh-CN" sz="2400" b="1" dirty="0"/>
          </a:p>
          <a:p>
            <a:r>
              <a:rPr lang="en-US" altLang="zh-CN" sz="2400" b="1" dirty="0"/>
              <a:t>dual-wavelength digital holographic reconstruction</a:t>
            </a:r>
            <a:endParaRPr lang="en-US" altLang="zh-CN" sz="2400" b="1" dirty="0"/>
          </a:p>
        </p:txBody>
      </p:sp>
      <p:sp>
        <p:nvSpPr>
          <p:cNvPr id="2" name="文本框 1"/>
          <p:cNvSpPr txBox="1"/>
          <p:nvPr/>
        </p:nvSpPr>
        <p:spPr>
          <a:xfrm>
            <a:off x="438785" y="1259205"/>
            <a:ext cx="9848850" cy="1476375"/>
          </a:xfrm>
          <a:prstGeom prst="rect">
            <a:avLst/>
          </a:prstGeom>
          <a:noFill/>
        </p:spPr>
        <p:txBody>
          <a:bodyPr wrap="square" rtlCol="0">
            <a:spAutoFit/>
          </a:bodyPr>
          <a:p>
            <a:r>
              <a:rPr lang="zh-CN" altLang="en-US"/>
              <a:t># </a:t>
            </a:r>
            <a:r>
              <a:rPr lang="en-US" altLang="zh-CN"/>
              <a:t>Paper Abstract</a:t>
            </a:r>
            <a:r>
              <a:rPr lang="zh-CN" altLang="en-US"/>
              <a:t>：</a:t>
            </a:r>
            <a:endParaRPr lang="zh-CN" altLang="en-US"/>
          </a:p>
          <a:p>
            <a:endParaRPr lang="zh-CN" altLang="en-US"/>
          </a:p>
          <a:p>
            <a:r>
              <a:rPr lang="zh-CN" altLang="en-US"/>
              <a:t>1. </a:t>
            </a:r>
            <a:r>
              <a:rPr lang="en-US" altLang="zh-CN"/>
              <a:t>Provenance</a:t>
            </a:r>
            <a:r>
              <a:rPr lang="zh-CN" altLang="en-US"/>
              <a:t>：</a:t>
            </a:r>
            <a:r>
              <a:t>Optics Letters 20</a:t>
            </a:r>
            <a:r>
              <a:rPr lang="en-US"/>
              <a:t>20</a:t>
            </a:r>
          </a:p>
          <a:p>
            <a:r>
              <a:rPr lang="zh-CN" altLang="en-US"/>
              <a:t>2. </a:t>
            </a:r>
            <a:r>
              <a:rPr lang="en-US" altLang="zh-CN"/>
              <a:t>Author</a:t>
            </a:r>
            <a:r>
              <a:rPr lang="zh-CN" altLang="en-US"/>
              <a:t>：</a:t>
            </a:r>
            <a:r>
              <a:t>KAIQIANG WANG, JIAZHEN DOU, QIAN KEMAO, JIANGLEI DI,AND JIANLIN ZHAO</a:t>
            </a:r>
          </a:p>
          <a:p>
            <a:r>
              <a:rPr lang="zh-CN" altLang="en-US"/>
              <a:t>3. </a:t>
            </a:r>
            <a:r>
              <a:rPr lang="en-US" altLang="zh-CN"/>
              <a:t>Cites</a:t>
            </a:r>
            <a:r>
              <a:rPr lang="zh-CN" altLang="en-US"/>
              <a:t>：</a:t>
            </a:r>
            <a:r>
              <a:rPr lang="en-US" altLang="zh-CN"/>
              <a:t>23</a:t>
            </a:r>
            <a:r>
              <a:rPr lang="zh-CN" altLang="en-US"/>
              <a:t>+</a:t>
            </a:r>
            <a:r>
              <a:rPr lang="en-US" altLang="zh-CN"/>
              <a:t> </a:t>
            </a:r>
            <a:r>
              <a:rPr lang="zh-CN" altLang="en-US"/>
              <a:t>（</a:t>
            </a:r>
            <a:r>
              <a:rPr lang="en-US" altLang="zh-CN"/>
              <a:t>According to incomplete statistics</a:t>
            </a:r>
            <a:r>
              <a:rPr lang="zh-CN" altLang="en-US"/>
              <a:t>）</a:t>
            </a:r>
            <a:endParaRPr lang="zh-CN" altLang="en-US"/>
          </a:p>
        </p:txBody>
      </p:sp>
      <p:sp>
        <p:nvSpPr>
          <p:cNvPr id="3" name="文本框 2"/>
          <p:cNvSpPr txBox="1"/>
          <p:nvPr/>
        </p:nvSpPr>
        <p:spPr>
          <a:xfrm>
            <a:off x="187960" y="3124200"/>
            <a:ext cx="8779510" cy="1476375"/>
          </a:xfrm>
          <a:prstGeom prst="rect">
            <a:avLst/>
          </a:prstGeom>
          <a:noFill/>
        </p:spPr>
        <p:txBody>
          <a:bodyPr wrap="square" rtlCol="0">
            <a:spAutoFit/>
          </a:bodyPr>
          <a:p>
            <a:r>
              <a:rPr lang="en-US" altLang="zh-CN"/>
              <a:t>Idea :</a:t>
            </a:r>
            <a:endParaRPr lang="en-US" altLang="zh-CN"/>
          </a:p>
          <a:p>
            <a:r>
              <a:rPr lang="en-US" altLang="zh-CN"/>
              <a:t>      In this paper, a deep learning solution (Y4-NET, four-output channel network) for one-time dual-wavelength digital holography is proposed to solve the spectral overlap problem.</a:t>
            </a:r>
            <a:endParaRPr lang="en-US" altLang="zh-CN"/>
          </a:p>
          <a:p>
            <a:endParaRPr lang="en-US" altLang="zh-CN"/>
          </a:p>
          <a:p>
            <a:r>
              <a:rPr lang="en-US" altLang="zh-CN"/>
              <a:t>Model Abstract : One to two deep learning model</a:t>
            </a:r>
            <a:endParaRPr lang="en-US" altLang="zh-CN"/>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Y4 - net conceptual graph</a:t>
            </a:r>
            <a:endParaRPr lang="en-US" altLang="zh-CN" sz="2400" b="1" dirty="0"/>
          </a:p>
        </p:txBody>
      </p:sp>
      <p:pic>
        <p:nvPicPr>
          <p:cNvPr id="2" name="图片 1"/>
          <p:cNvPicPr>
            <a:picLocks noChangeAspect="1"/>
          </p:cNvPicPr>
          <p:nvPr/>
        </p:nvPicPr>
        <p:blipFill>
          <a:blip r:embed="rId2"/>
          <a:stretch>
            <a:fillRect/>
          </a:stretch>
        </p:blipFill>
        <p:spPr>
          <a:xfrm>
            <a:off x="275590" y="1060450"/>
            <a:ext cx="5363845" cy="3700780"/>
          </a:xfrm>
          <a:prstGeom prst="rect">
            <a:avLst/>
          </a:prstGeom>
        </p:spPr>
      </p:pic>
      <p:sp>
        <p:nvSpPr>
          <p:cNvPr id="3" name="文本框 2"/>
          <p:cNvSpPr txBox="1"/>
          <p:nvPr/>
        </p:nvSpPr>
        <p:spPr>
          <a:xfrm>
            <a:off x="4688840" y="1832610"/>
            <a:ext cx="4572000" cy="1753235"/>
          </a:xfrm>
          <a:prstGeom prst="rect">
            <a:avLst/>
          </a:prstGeom>
          <a:noFill/>
        </p:spPr>
        <p:txBody>
          <a:bodyPr wrap="square" rtlCol="0" anchor="t">
            <a:spAutoFit/>
          </a:bodyPr>
          <a:p>
            <a:r>
              <a:rPr lang="zh-CN" altLang="en-US"/>
              <a:t>1. It is proposed that the existing ways of generating digital hologram images are susceptible to environmental disturbance</a:t>
            </a:r>
            <a:endParaRPr lang="zh-CN" altLang="en-US"/>
          </a:p>
          <a:p>
            <a:r>
              <a:rPr lang="zh-CN" altLang="en-US"/>
              <a:t>2. The existing solution, the "DH method", is not easy to separate different wavelengths of light</a:t>
            </a:r>
            <a:endParaRPr lang="zh-CN" altLang="en-US"/>
          </a:p>
        </p:txBody>
      </p:sp>
      <p:sp>
        <p:nvSpPr>
          <p:cNvPr id="5" name="文本框 4"/>
          <p:cNvSpPr txBox="1"/>
          <p:nvPr/>
        </p:nvSpPr>
        <p:spPr>
          <a:xfrm>
            <a:off x="4764405" y="1464310"/>
            <a:ext cx="2437130" cy="368300"/>
          </a:xfrm>
          <a:prstGeom prst="rect">
            <a:avLst/>
          </a:prstGeom>
          <a:noFill/>
        </p:spPr>
        <p:txBody>
          <a:bodyPr wrap="square" rtlCol="0">
            <a:spAutoFit/>
          </a:bodyPr>
          <a:p>
            <a:r>
              <a:rPr lang="en-US" altLang="zh-CN"/>
              <a:t>Problems:</a:t>
            </a:r>
            <a:endParaRPr lang="en-US" altLang="zh-CN"/>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Training Y4-net &amp; Formula</a:t>
            </a:r>
            <a:endParaRPr lang="en-US" altLang="zh-CN" sz="2400" b="1" dirty="0"/>
          </a:p>
        </p:txBody>
      </p:sp>
      <p:pic>
        <p:nvPicPr>
          <p:cNvPr id="2" name="图片 1"/>
          <p:cNvPicPr>
            <a:picLocks noChangeAspect="1"/>
          </p:cNvPicPr>
          <p:nvPr/>
        </p:nvPicPr>
        <p:blipFill>
          <a:blip r:embed="rId2"/>
          <a:stretch>
            <a:fillRect/>
          </a:stretch>
        </p:blipFill>
        <p:spPr>
          <a:xfrm>
            <a:off x="154305" y="836295"/>
            <a:ext cx="5902960" cy="1923415"/>
          </a:xfrm>
          <a:prstGeom prst="rect">
            <a:avLst/>
          </a:prstGeom>
        </p:spPr>
      </p:pic>
      <p:pic>
        <p:nvPicPr>
          <p:cNvPr id="3" name="图片 2"/>
          <p:cNvPicPr>
            <a:picLocks noChangeAspect="1"/>
          </p:cNvPicPr>
          <p:nvPr/>
        </p:nvPicPr>
        <p:blipFill>
          <a:blip r:embed="rId3"/>
          <a:stretch>
            <a:fillRect/>
          </a:stretch>
        </p:blipFill>
        <p:spPr>
          <a:xfrm>
            <a:off x="365760" y="2759710"/>
            <a:ext cx="4916805" cy="73088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Outcome of Y4-net experiment</a:t>
            </a:r>
            <a:endParaRPr lang="en-US" altLang="zh-CN" sz="2400" b="1" dirty="0"/>
          </a:p>
        </p:txBody>
      </p:sp>
      <p:pic>
        <p:nvPicPr>
          <p:cNvPr id="6" name="图片 5"/>
          <p:cNvPicPr>
            <a:picLocks noChangeAspect="1"/>
          </p:cNvPicPr>
          <p:nvPr/>
        </p:nvPicPr>
        <p:blipFill>
          <a:blip r:embed="rId2"/>
          <a:stretch>
            <a:fillRect/>
          </a:stretch>
        </p:blipFill>
        <p:spPr>
          <a:xfrm>
            <a:off x="146050" y="829310"/>
            <a:ext cx="8566150" cy="4146550"/>
          </a:xfrm>
          <a:prstGeom prst="rect">
            <a:avLst/>
          </a:prstGeom>
        </p:spPr>
      </p:pic>
      <p:pic>
        <p:nvPicPr>
          <p:cNvPr id="8" name="图片 7"/>
          <p:cNvPicPr>
            <a:picLocks noChangeAspect="1"/>
          </p:cNvPicPr>
          <p:nvPr/>
        </p:nvPicPr>
        <p:blipFill>
          <a:blip r:embed="rId3"/>
          <a:stretch>
            <a:fillRect/>
          </a:stretch>
        </p:blipFill>
        <p:spPr>
          <a:xfrm>
            <a:off x="301625" y="1299210"/>
            <a:ext cx="8255000" cy="3594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Y4-net’s advantages &amp; disadvantages</a:t>
            </a:r>
            <a:endParaRPr lang="en-US" altLang="zh-CN" sz="2400" b="1" dirty="0"/>
          </a:p>
        </p:txBody>
      </p:sp>
      <p:sp>
        <p:nvSpPr>
          <p:cNvPr id="2" name="文本框 1"/>
          <p:cNvSpPr txBox="1"/>
          <p:nvPr/>
        </p:nvSpPr>
        <p:spPr>
          <a:xfrm>
            <a:off x="271145" y="763905"/>
            <a:ext cx="2287270" cy="583565"/>
          </a:xfrm>
          <a:prstGeom prst="rect">
            <a:avLst/>
          </a:prstGeom>
          <a:noFill/>
        </p:spPr>
        <p:txBody>
          <a:bodyPr wrap="square" rtlCol="0">
            <a:spAutoFit/>
          </a:bodyPr>
          <a:p>
            <a:r>
              <a:rPr lang="en-US" altLang="zh-CN" sz="3200"/>
              <a:t>Advantage</a:t>
            </a:r>
            <a:r>
              <a:rPr lang="en-US" altLang="zh-CN" sz="3200"/>
              <a:t>s</a:t>
            </a:r>
            <a:endParaRPr lang="en-US" altLang="zh-CN" sz="3200"/>
          </a:p>
        </p:txBody>
      </p:sp>
      <p:sp>
        <p:nvSpPr>
          <p:cNvPr id="3" name="文本框 2"/>
          <p:cNvSpPr txBox="1"/>
          <p:nvPr/>
        </p:nvSpPr>
        <p:spPr>
          <a:xfrm>
            <a:off x="271145" y="1430655"/>
            <a:ext cx="8441055" cy="1198880"/>
          </a:xfrm>
          <a:prstGeom prst="rect">
            <a:avLst/>
          </a:prstGeom>
          <a:noFill/>
        </p:spPr>
        <p:txBody>
          <a:bodyPr wrap="square" rtlCol="0">
            <a:spAutoFit/>
          </a:bodyPr>
          <a:p>
            <a:r>
              <a:rPr lang="en-US" altLang="zh-CN"/>
              <a:t>1. The problem of segmentation after different wavelength superposition is solved</a:t>
            </a:r>
            <a:endParaRPr lang="en-US" altLang="zh-CN"/>
          </a:p>
          <a:p>
            <a:r>
              <a:rPr lang="en-US" altLang="zh-CN"/>
              <a:t>2. Compared to Y-Net and other holograms, the quality of the effect generated is much better</a:t>
            </a:r>
            <a:endParaRPr lang="en-US" altLang="zh-CN"/>
          </a:p>
          <a:p>
            <a:endParaRPr lang="en-US" altLang="zh-CN"/>
          </a:p>
        </p:txBody>
      </p:sp>
      <p:sp>
        <p:nvSpPr>
          <p:cNvPr id="5" name="文本框 4"/>
          <p:cNvSpPr txBox="1"/>
          <p:nvPr/>
        </p:nvSpPr>
        <p:spPr>
          <a:xfrm>
            <a:off x="271145" y="2841625"/>
            <a:ext cx="2673350" cy="583565"/>
          </a:xfrm>
          <a:prstGeom prst="rect">
            <a:avLst/>
          </a:prstGeom>
          <a:noFill/>
        </p:spPr>
        <p:txBody>
          <a:bodyPr wrap="square" rtlCol="0">
            <a:spAutoFit/>
          </a:bodyPr>
          <a:p>
            <a:r>
              <a:rPr lang="en-US" altLang="zh-CN" sz="3200"/>
              <a:t>Disadvantage</a:t>
            </a:r>
            <a:r>
              <a:rPr lang="en-US" altLang="zh-CN" sz="3200"/>
              <a:t>s</a:t>
            </a:r>
            <a:endParaRPr lang="en-US" altLang="zh-CN" sz="3200"/>
          </a:p>
        </p:txBody>
      </p:sp>
      <p:sp>
        <p:nvSpPr>
          <p:cNvPr id="6" name="文本框 5"/>
          <p:cNvSpPr txBox="1"/>
          <p:nvPr/>
        </p:nvSpPr>
        <p:spPr>
          <a:xfrm>
            <a:off x="332740" y="3491865"/>
            <a:ext cx="7402195" cy="645160"/>
          </a:xfrm>
          <a:prstGeom prst="rect">
            <a:avLst/>
          </a:prstGeom>
          <a:noFill/>
        </p:spPr>
        <p:txBody>
          <a:bodyPr wrap="square" rtlCol="0">
            <a:spAutoFit/>
          </a:bodyPr>
          <a:p>
            <a:r>
              <a:rPr lang="en-US" altLang="zh-CN"/>
              <a:t>1. </a:t>
            </a:r>
            <a:r>
              <a:rPr lang="zh-CN" altLang="en-US"/>
              <a:t>The trained network is valid only in a small area around the parameters of the original optical Settings</a:t>
            </a:r>
            <a:r>
              <a:rPr lang="zh-CN" altLang="en-US"/>
              <a:t>s</a:t>
            </a:r>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2287270" cy="583565"/>
          </a:xfrm>
          <a:prstGeom prst="rect">
            <a:avLst/>
          </a:prstGeom>
          <a:noFill/>
        </p:spPr>
        <p:txBody>
          <a:bodyPr wrap="square" rtlCol="0">
            <a:spAutoFit/>
          </a:bodyPr>
          <a:p>
            <a:r>
              <a:rPr lang="en-US" altLang="zh-CN" sz="3200"/>
              <a:t>1. U-net++ </a:t>
            </a:r>
            <a:endParaRPr lang="en-US" altLang="zh-CN" sz="3200"/>
          </a:p>
        </p:txBody>
      </p:sp>
      <p:pic>
        <p:nvPicPr>
          <p:cNvPr id="5" name="图片 4"/>
          <p:cNvPicPr>
            <a:picLocks noChangeAspect="1"/>
          </p:cNvPicPr>
          <p:nvPr/>
        </p:nvPicPr>
        <p:blipFill>
          <a:blip r:embed="rId2"/>
          <a:stretch>
            <a:fillRect/>
          </a:stretch>
        </p:blipFill>
        <p:spPr>
          <a:xfrm>
            <a:off x="777240" y="1239520"/>
            <a:ext cx="7011035" cy="401447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2287270" cy="583565"/>
          </a:xfrm>
          <a:prstGeom prst="rect">
            <a:avLst/>
          </a:prstGeom>
          <a:noFill/>
        </p:spPr>
        <p:txBody>
          <a:bodyPr wrap="square" rtlCol="0">
            <a:spAutoFit/>
          </a:bodyPr>
          <a:p>
            <a:r>
              <a:rPr lang="en-US" altLang="zh-CN" sz="3200"/>
              <a:t>1. U-net++ </a:t>
            </a:r>
            <a:endParaRPr lang="en-US" altLang="zh-CN" sz="3200"/>
          </a:p>
        </p:txBody>
      </p:sp>
      <p:pic>
        <p:nvPicPr>
          <p:cNvPr id="2" name="图片 1"/>
          <p:cNvPicPr>
            <a:picLocks noChangeAspect="1"/>
          </p:cNvPicPr>
          <p:nvPr/>
        </p:nvPicPr>
        <p:blipFill>
          <a:blip r:embed="rId2"/>
          <a:stretch>
            <a:fillRect/>
          </a:stretch>
        </p:blipFill>
        <p:spPr>
          <a:xfrm>
            <a:off x="106045" y="1347470"/>
            <a:ext cx="8757285" cy="303593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4723130" cy="583565"/>
          </a:xfrm>
          <a:prstGeom prst="rect">
            <a:avLst/>
          </a:prstGeom>
          <a:noFill/>
        </p:spPr>
        <p:txBody>
          <a:bodyPr wrap="square" rtlCol="0">
            <a:spAutoFit/>
          </a:bodyPr>
          <a:p>
            <a:r>
              <a:rPr lang="en-US" altLang="zh-CN" sz="3200">
                <a:sym typeface="+mn-ea"/>
              </a:rPr>
              <a:t>2. U-net+++(U-net 3+) </a:t>
            </a:r>
            <a:endParaRPr lang="en-US" altLang="zh-CN" sz="3200"/>
          </a:p>
        </p:txBody>
      </p:sp>
      <p:pic>
        <p:nvPicPr>
          <p:cNvPr id="2" name="图片 1"/>
          <p:cNvPicPr>
            <a:picLocks noChangeAspect="1"/>
          </p:cNvPicPr>
          <p:nvPr/>
        </p:nvPicPr>
        <p:blipFill>
          <a:blip r:embed="rId2"/>
          <a:stretch>
            <a:fillRect/>
          </a:stretch>
        </p:blipFill>
        <p:spPr>
          <a:xfrm>
            <a:off x="447675" y="1487805"/>
            <a:ext cx="8385810" cy="320421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4276725" cy="583565"/>
          </a:xfrm>
          <a:prstGeom prst="rect">
            <a:avLst/>
          </a:prstGeom>
          <a:noFill/>
        </p:spPr>
        <p:txBody>
          <a:bodyPr wrap="square" rtlCol="0">
            <a:spAutoFit/>
          </a:bodyPr>
          <a:p>
            <a:r>
              <a:rPr lang="en-US" altLang="zh-CN" sz="3200"/>
              <a:t>2. U-net+++(U-net 3+) </a:t>
            </a:r>
            <a:endParaRPr lang="en-US" altLang="zh-CN" sz="3200"/>
          </a:p>
        </p:txBody>
      </p:sp>
      <p:pic>
        <p:nvPicPr>
          <p:cNvPr id="2" name="图片 1"/>
          <p:cNvPicPr>
            <a:picLocks noChangeAspect="1"/>
          </p:cNvPicPr>
          <p:nvPr/>
        </p:nvPicPr>
        <p:blipFill>
          <a:blip r:embed="rId2"/>
          <a:stretch>
            <a:fillRect/>
          </a:stretch>
        </p:blipFill>
        <p:spPr>
          <a:xfrm>
            <a:off x="271145" y="1487805"/>
            <a:ext cx="7115175" cy="1189355"/>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Background Knowledge 1</a:t>
            </a:r>
            <a:endParaRPr lang="en-US" altLang="zh-CN" sz="2400" b="1" dirty="0"/>
          </a:p>
        </p:txBody>
      </p:sp>
      <p:sp>
        <p:nvSpPr>
          <p:cNvPr id="2" name="文本框 1"/>
          <p:cNvSpPr txBox="1"/>
          <p:nvPr/>
        </p:nvSpPr>
        <p:spPr>
          <a:xfrm>
            <a:off x="339725" y="1256030"/>
            <a:ext cx="6178550" cy="2553335"/>
          </a:xfrm>
          <a:prstGeom prst="rect">
            <a:avLst/>
          </a:prstGeom>
          <a:noFill/>
        </p:spPr>
        <p:txBody>
          <a:bodyPr wrap="square" rtlCol="0">
            <a:spAutoFit/>
          </a:bodyPr>
          <a:p>
            <a:r>
              <a:rPr lang="en-US" altLang="zh-CN" sz="3200">
                <a:sym typeface="+mn-ea"/>
              </a:rPr>
              <a:t>1. Convolution</a:t>
            </a:r>
            <a:r>
              <a:rPr lang="en-US" altLang="zh-CN" sz="3200">
                <a:sym typeface="+mn-ea"/>
              </a:rPr>
              <a:t> &amp; Deconvolution</a:t>
            </a:r>
            <a:endParaRPr lang="en-US" altLang="zh-CN" sz="3200">
              <a:sym typeface="+mn-ea"/>
            </a:endParaRPr>
          </a:p>
          <a:p>
            <a:endParaRPr lang="en-US" altLang="zh-CN" sz="3200"/>
          </a:p>
          <a:p>
            <a:r>
              <a:rPr lang="en-US" altLang="zh-CN" sz="3200">
                <a:sym typeface="+mn-ea"/>
              </a:rPr>
              <a:t>2. The elastic </a:t>
            </a:r>
            <a:r>
              <a:rPr lang="en-US" altLang="zh-CN" sz="3200">
                <a:sym typeface="+mn-ea"/>
              </a:rPr>
              <a:t>deformation</a:t>
            </a:r>
            <a:endParaRPr lang="en-US" altLang="zh-CN" sz="3200"/>
          </a:p>
          <a:p>
            <a:endParaRPr lang="en-US" altLang="zh-CN" sz="3200"/>
          </a:p>
          <a:p>
            <a:r>
              <a:rPr lang="en-US" altLang="zh-CN" sz="3200"/>
              <a:t>3. CNN/FCN &amp; Image segmentation</a:t>
            </a:r>
            <a:endParaRPr lang="en-US" altLang="zh-CN" sz="320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4723130" cy="583565"/>
          </a:xfrm>
          <a:prstGeom prst="rect">
            <a:avLst/>
          </a:prstGeom>
          <a:noFill/>
        </p:spPr>
        <p:txBody>
          <a:bodyPr wrap="square" rtlCol="0">
            <a:spAutoFit/>
          </a:bodyPr>
          <a:p>
            <a:r>
              <a:rPr lang="en-US" altLang="zh-CN" sz="3200"/>
              <a:t>3. Deep lab - v3+</a:t>
            </a:r>
            <a:endParaRPr lang="en-US" altLang="zh-CN" sz="3200"/>
          </a:p>
        </p:txBody>
      </p:sp>
      <p:pic>
        <p:nvPicPr>
          <p:cNvPr id="5" name="图片 4"/>
          <p:cNvPicPr>
            <a:picLocks noChangeAspect="1"/>
          </p:cNvPicPr>
          <p:nvPr/>
        </p:nvPicPr>
        <p:blipFill>
          <a:blip r:embed="rId2"/>
          <a:stretch>
            <a:fillRect/>
          </a:stretch>
        </p:blipFill>
        <p:spPr>
          <a:xfrm>
            <a:off x="629920" y="1278255"/>
            <a:ext cx="7884795" cy="393319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71145" y="763905"/>
            <a:ext cx="4723130" cy="583565"/>
          </a:xfrm>
          <a:prstGeom prst="rect">
            <a:avLst/>
          </a:prstGeom>
          <a:noFill/>
        </p:spPr>
        <p:txBody>
          <a:bodyPr wrap="square" rtlCol="0">
            <a:spAutoFit/>
          </a:bodyPr>
          <a:p>
            <a:r>
              <a:rPr lang="en-US" altLang="zh-CN" sz="3200"/>
              <a:t>3. Deep lab - v3+</a:t>
            </a:r>
            <a:endParaRPr lang="en-US" altLang="zh-CN" sz="3200"/>
          </a:p>
        </p:txBody>
      </p:sp>
      <p:pic>
        <p:nvPicPr>
          <p:cNvPr id="2" name="图片 1"/>
          <p:cNvPicPr>
            <a:picLocks noChangeAspect="1"/>
          </p:cNvPicPr>
          <p:nvPr/>
        </p:nvPicPr>
        <p:blipFill>
          <a:blip r:embed="rId2"/>
          <a:stretch>
            <a:fillRect/>
          </a:stretch>
        </p:blipFill>
        <p:spPr>
          <a:xfrm>
            <a:off x="213995" y="2055495"/>
            <a:ext cx="8578850" cy="122555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64160" y="763905"/>
            <a:ext cx="4723130" cy="583565"/>
          </a:xfrm>
          <a:prstGeom prst="rect">
            <a:avLst/>
          </a:prstGeom>
          <a:noFill/>
        </p:spPr>
        <p:txBody>
          <a:bodyPr wrap="square" rtlCol="0">
            <a:spAutoFit/>
          </a:bodyPr>
          <a:p>
            <a:r>
              <a:rPr lang="en-US" altLang="zh-CN" sz="3200"/>
              <a:t>4. U2-net </a:t>
            </a:r>
            <a:endParaRPr lang="en-US" altLang="zh-CN" sz="3200"/>
          </a:p>
        </p:txBody>
      </p:sp>
      <p:pic>
        <p:nvPicPr>
          <p:cNvPr id="5" name="图片 4"/>
          <p:cNvPicPr>
            <a:picLocks noChangeAspect="1"/>
          </p:cNvPicPr>
          <p:nvPr/>
        </p:nvPicPr>
        <p:blipFill>
          <a:blip r:embed="rId2"/>
          <a:stretch>
            <a:fillRect/>
          </a:stretch>
        </p:blipFill>
        <p:spPr>
          <a:xfrm>
            <a:off x="2286635" y="661035"/>
            <a:ext cx="6548755" cy="515747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t>Other nets(Upgrated from U-net)</a:t>
            </a:r>
            <a:endParaRPr lang="en-US" altLang="zh-CN" sz="2400" b="1" dirty="0"/>
          </a:p>
        </p:txBody>
      </p:sp>
      <p:sp>
        <p:nvSpPr>
          <p:cNvPr id="3" name="文本框 2"/>
          <p:cNvSpPr txBox="1"/>
          <p:nvPr/>
        </p:nvSpPr>
        <p:spPr>
          <a:xfrm>
            <a:off x="264160" y="763905"/>
            <a:ext cx="4723130" cy="583565"/>
          </a:xfrm>
          <a:prstGeom prst="rect">
            <a:avLst/>
          </a:prstGeom>
          <a:noFill/>
        </p:spPr>
        <p:txBody>
          <a:bodyPr wrap="square" rtlCol="0">
            <a:spAutoFit/>
          </a:bodyPr>
          <a:p>
            <a:r>
              <a:rPr lang="en-US" altLang="zh-CN" sz="3200"/>
              <a:t>4. U2-net </a:t>
            </a:r>
            <a:endParaRPr lang="en-US" altLang="zh-CN" sz="3200"/>
          </a:p>
        </p:txBody>
      </p:sp>
      <p:pic>
        <p:nvPicPr>
          <p:cNvPr id="2" name="图片 1"/>
          <p:cNvPicPr>
            <a:picLocks noChangeAspect="1"/>
          </p:cNvPicPr>
          <p:nvPr/>
        </p:nvPicPr>
        <p:blipFill>
          <a:blip r:embed="rId2"/>
          <a:stretch>
            <a:fillRect/>
          </a:stretch>
        </p:blipFill>
        <p:spPr>
          <a:xfrm>
            <a:off x="140335" y="2179320"/>
            <a:ext cx="8863330" cy="64770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endParaRPr lang="en-US" altLang="zh-CN" sz="2400" b="1"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98935" y="125449"/>
            <a:ext cx="5849607" cy="460375"/>
          </a:xfrm>
          <a:prstGeom prst="rect">
            <a:avLst/>
          </a:prstGeom>
          <a:noFill/>
        </p:spPr>
        <p:txBody>
          <a:bodyPr wrap="square" rtlCol="0">
            <a:spAutoFit/>
          </a:bodyPr>
          <a:lstStyle/>
          <a:p>
            <a:r>
              <a:rPr lang="en-US" altLang="zh-CN" sz="2400" b="1" dirty="0"/>
              <a:t>CNN: What is a convolution?</a:t>
            </a:r>
            <a:endParaRPr lang="en-US" altLang="zh-CN" sz="2400" b="1" dirty="0"/>
          </a:p>
        </p:txBody>
      </p:sp>
      <p:sp>
        <p:nvSpPr>
          <p:cNvPr id="5" name="文本框 4"/>
          <p:cNvSpPr txBox="1"/>
          <p:nvPr/>
        </p:nvSpPr>
        <p:spPr>
          <a:xfrm>
            <a:off x="850265" y="3636010"/>
            <a:ext cx="1724660" cy="368300"/>
          </a:xfrm>
          <a:prstGeom prst="rect">
            <a:avLst/>
          </a:prstGeom>
          <a:noFill/>
        </p:spPr>
        <p:txBody>
          <a:bodyPr wrap="square" rtlCol="0">
            <a:spAutoFit/>
          </a:bodyPr>
          <a:p>
            <a:r>
              <a:rPr lang="zh-CN" altLang="en-US"/>
              <a:t>valid</a:t>
            </a:r>
            <a:endParaRPr lang="zh-CN" altLang="en-US"/>
          </a:p>
        </p:txBody>
      </p:sp>
      <p:sp>
        <p:nvSpPr>
          <p:cNvPr id="6" name="文本框 5"/>
          <p:cNvSpPr txBox="1"/>
          <p:nvPr/>
        </p:nvSpPr>
        <p:spPr>
          <a:xfrm>
            <a:off x="4036695" y="3697605"/>
            <a:ext cx="1964690" cy="368300"/>
          </a:xfrm>
          <a:prstGeom prst="rect">
            <a:avLst/>
          </a:prstGeom>
          <a:noFill/>
        </p:spPr>
        <p:txBody>
          <a:bodyPr wrap="square" rtlCol="0">
            <a:spAutoFit/>
          </a:bodyPr>
          <a:p>
            <a:r>
              <a:rPr lang="en-US" altLang="zh-CN"/>
              <a:t>full</a:t>
            </a:r>
            <a:endParaRPr lang="en-US" altLang="zh-CN"/>
          </a:p>
        </p:txBody>
      </p:sp>
      <p:sp>
        <p:nvSpPr>
          <p:cNvPr id="10" name="文本框 9"/>
          <p:cNvSpPr txBox="1"/>
          <p:nvPr/>
        </p:nvSpPr>
        <p:spPr>
          <a:xfrm>
            <a:off x="6679565" y="3636010"/>
            <a:ext cx="1635125" cy="645160"/>
          </a:xfrm>
          <a:prstGeom prst="rect">
            <a:avLst/>
          </a:prstGeom>
          <a:noFill/>
        </p:spPr>
        <p:txBody>
          <a:bodyPr wrap="square" rtlCol="0">
            <a:spAutoFit/>
          </a:bodyPr>
          <a:p>
            <a:r>
              <a:rPr lang="en-US" altLang="zh-CN"/>
              <a:t>same</a:t>
            </a:r>
            <a:endParaRPr lang="en-US" altLang="zh-CN"/>
          </a:p>
          <a:p>
            <a:endParaRPr lang="en-US" altLang="zh-CN"/>
          </a:p>
        </p:txBody>
      </p:sp>
      <p:pic>
        <p:nvPicPr>
          <p:cNvPr id="103" name="图片 102"/>
          <p:cNvPicPr/>
          <p:nvPr/>
        </p:nvPicPr>
        <p:blipFill>
          <a:blip r:embed="rId2"/>
          <a:stretch>
            <a:fillRect/>
          </a:stretch>
        </p:blipFill>
        <p:spPr>
          <a:xfrm>
            <a:off x="352425" y="983933"/>
            <a:ext cx="2324100" cy="2466975"/>
          </a:xfrm>
          <a:prstGeom prst="rect">
            <a:avLst/>
          </a:prstGeom>
          <a:noFill/>
          <a:ln w="9525">
            <a:noFill/>
          </a:ln>
        </p:spPr>
      </p:pic>
      <p:pic>
        <p:nvPicPr>
          <p:cNvPr id="104" name="图片 103"/>
          <p:cNvPicPr/>
          <p:nvPr/>
        </p:nvPicPr>
        <p:blipFill>
          <a:blip r:embed="rId3"/>
          <a:stretch>
            <a:fillRect/>
          </a:stretch>
        </p:blipFill>
        <p:spPr>
          <a:xfrm>
            <a:off x="3042285" y="800100"/>
            <a:ext cx="2311400" cy="2835910"/>
          </a:xfrm>
          <a:prstGeom prst="rect">
            <a:avLst/>
          </a:prstGeom>
          <a:noFill/>
          <a:ln w="9525">
            <a:noFill/>
          </a:ln>
        </p:spPr>
      </p:pic>
      <p:pic>
        <p:nvPicPr>
          <p:cNvPr id="105" name="图片 104"/>
          <p:cNvPicPr/>
          <p:nvPr/>
        </p:nvPicPr>
        <p:blipFill>
          <a:blip r:embed="rId4"/>
          <a:stretch>
            <a:fillRect/>
          </a:stretch>
        </p:blipFill>
        <p:spPr>
          <a:xfrm>
            <a:off x="5891530" y="800100"/>
            <a:ext cx="2423160" cy="274002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98935" y="125449"/>
            <a:ext cx="5849607" cy="460375"/>
          </a:xfrm>
          <a:prstGeom prst="rect">
            <a:avLst/>
          </a:prstGeom>
          <a:noFill/>
        </p:spPr>
        <p:txBody>
          <a:bodyPr wrap="square" rtlCol="0">
            <a:spAutoFit/>
          </a:bodyPr>
          <a:lstStyle/>
          <a:p>
            <a:r>
              <a:rPr lang="en-US" altLang="zh-CN" sz="2400" b="1">
                <a:sym typeface="+mn-ea"/>
              </a:rPr>
              <a:t>Convolution &amp; Deconvolution</a:t>
            </a:r>
            <a:endParaRPr lang="en-US" altLang="zh-CN" sz="2400" b="1">
              <a:sym typeface="+mn-ea"/>
            </a:endParaRPr>
          </a:p>
        </p:txBody>
      </p:sp>
      <p:sp>
        <p:nvSpPr>
          <p:cNvPr id="2" name="文本框 1"/>
          <p:cNvSpPr txBox="1"/>
          <p:nvPr/>
        </p:nvSpPr>
        <p:spPr>
          <a:xfrm>
            <a:off x="213360" y="986790"/>
            <a:ext cx="3887470" cy="3415030"/>
          </a:xfrm>
          <a:prstGeom prst="rect">
            <a:avLst/>
          </a:prstGeom>
          <a:noFill/>
        </p:spPr>
        <p:txBody>
          <a:bodyPr wrap="square" rtlCol="0">
            <a:spAutoFit/>
          </a:bodyPr>
          <a:p>
            <a:r>
              <a:rPr lang="en-US" altLang="zh-CN"/>
              <a:t>for  </a:t>
            </a:r>
            <a:r>
              <a:rPr lang="zh-CN" altLang="en-US"/>
              <a:t>convolution:</a:t>
            </a:r>
            <a:endParaRPr lang="zh-CN" altLang="en-US"/>
          </a:p>
          <a:p>
            <a:endParaRPr lang="zh-CN" altLang="en-US"/>
          </a:p>
          <a:p>
            <a:r>
              <a:rPr lang="zh-CN" altLang="en-US"/>
              <a:t>output = (input + 2 * p - k) / s + 1;</a:t>
            </a:r>
            <a:endParaRPr lang="zh-CN" altLang="en-US"/>
          </a:p>
          <a:p>
            <a:endParaRPr lang="zh-CN" altLang="en-US"/>
          </a:p>
          <a:p>
            <a:r>
              <a:rPr lang="en-US" altLang="zh-CN"/>
              <a:t>for  </a:t>
            </a:r>
            <a:r>
              <a:rPr lang="zh-CN" altLang="en-US"/>
              <a:t>deconvolution:</a:t>
            </a:r>
            <a:endParaRPr lang="zh-CN" altLang="en-US"/>
          </a:p>
          <a:p>
            <a:endParaRPr lang="zh-CN" altLang="en-US"/>
          </a:p>
          <a:p>
            <a:r>
              <a:rPr lang="zh-CN" altLang="en-US"/>
              <a:t>output = (input - 1) * s + k - 2 * p;</a:t>
            </a:r>
            <a:endParaRPr lang="zh-CN" altLang="en-US"/>
          </a:p>
          <a:p>
            <a:endParaRPr lang="zh-CN" altLang="en-US"/>
          </a:p>
          <a:p>
            <a:r>
              <a:rPr lang="en-US" altLang="zh-CN"/>
              <a:t>(</a:t>
            </a:r>
            <a:r>
              <a:rPr lang="zh-CN" altLang="en-US"/>
              <a:t>input</a:t>
            </a:r>
            <a:r>
              <a:rPr lang="en-US" altLang="zh-CN"/>
              <a:t> refers to “input dimension”</a:t>
            </a:r>
            <a:r>
              <a:rPr lang="zh-CN" altLang="en-US"/>
              <a:t>，s</a:t>
            </a:r>
            <a:r>
              <a:rPr lang="en-US" altLang="zh-CN"/>
              <a:t> refers to </a:t>
            </a:r>
            <a:r>
              <a:rPr lang="zh-CN" altLang="en-US"/>
              <a:t>stride；k</a:t>
            </a:r>
            <a:r>
              <a:rPr lang="en-US" altLang="zh-CN"/>
              <a:t> refers to </a:t>
            </a:r>
            <a:r>
              <a:rPr lang="zh-CN" altLang="en-US"/>
              <a:t>kernel_size；p</a:t>
            </a:r>
            <a:r>
              <a:rPr lang="en-US" altLang="zh-CN"/>
              <a:t> refers to </a:t>
            </a:r>
            <a:r>
              <a:rPr lang="zh-CN" altLang="en-US"/>
              <a:t>pad，</a:t>
            </a:r>
            <a:r>
              <a:rPr lang="en-US" altLang="zh-CN"/>
              <a:t>considered as </a:t>
            </a:r>
            <a:r>
              <a:rPr lang="zh-CN" altLang="en-US"/>
              <a:t>0.</a:t>
            </a:r>
            <a:r>
              <a:rPr lang="en-US" altLang="zh-CN"/>
              <a:t>)</a:t>
            </a:r>
            <a:endParaRPr lang="zh-CN" altLang="en-US"/>
          </a:p>
          <a:p>
            <a:endParaRPr lang="zh-CN" altLang="en-US"/>
          </a:p>
        </p:txBody>
      </p:sp>
      <p:pic>
        <p:nvPicPr>
          <p:cNvPr id="3" name="图片 2"/>
          <p:cNvPicPr>
            <a:picLocks noChangeAspect="1"/>
          </p:cNvPicPr>
          <p:nvPr/>
        </p:nvPicPr>
        <p:blipFill>
          <a:blip r:embed="rId2"/>
          <a:stretch>
            <a:fillRect/>
          </a:stretch>
        </p:blipFill>
        <p:spPr>
          <a:xfrm>
            <a:off x="4819650" y="88900"/>
            <a:ext cx="4218305" cy="1831975"/>
          </a:xfrm>
          <a:prstGeom prst="rect">
            <a:avLst/>
          </a:prstGeom>
        </p:spPr>
      </p:pic>
      <p:pic>
        <p:nvPicPr>
          <p:cNvPr id="5" name="图片 4"/>
          <p:cNvPicPr>
            <a:picLocks noChangeAspect="1"/>
          </p:cNvPicPr>
          <p:nvPr/>
        </p:nvPicPr>
        <p:blipFill>
          <a:blip r:embed="rId3"/>
          <a:stretch>
            <a:fillRect/>
          </a:stretch>
        </p:blipFill>
        <p:spPr>
          <a:xfrm>
            <a:off x="4830445" y="2018665"/>
            <a:ext cx="4207510" cy="1543050"/>
          </a:xfrm>
          <a:prstGeom prst="rect">
            <a:avLst/>
          </a:prstGeom>
        </p:spPr>
      </p:pic>
      <p:pic>
        <p:nvPicPr>
          <p:cNvPr id="6" name="图片 5"/>
          <p:cNvPicPr>
            <a:picLocks noChangeAspect="1"/>
          </p:cNvPicPr>
          <p:nvPr/>
        </p:nvPicPr>
        <p:blipFill>
          <a:blip r:embed="rId4"/>
          <a:stretch>
            <a:fillRect/>
          </a:stretch>
        </p:blipFill>
        <p:spPr>
          <a:xfrm>
            <a:off x="4800600" y="3378200"/>
            <a:ext cx="4237355" cy="176530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a:sym typeface="+mn-ea"/>
              </a:rPr>
              <a:t>Convolution &amp; Deconvolution</a:t>
            </a:r>
            <a:endParaRPr lang="en-US" altLang="zh-CN" sz="2400" b="1" dirty="0"/>
          </a:p>
        </p:txBody>
      </p:sp>
      <p:pic>
        <p:nvPicPr>
          <p:cNvPr id="3" name="图片 2"/>
          <p:cNvPicPr>
            <a:picLocks noChangeAspect="1"/>
          </p:cNvPicPr>
          <p:nvPr/>
        </p:nvPicPr>
        <p:blipFill>
          <a:blip r:embed="rId2"/>
          <a:stretch>
            <a:fillRect/>
          </a:stretch>
        </p:blipFill>
        <p:spPr>
          <a:xfrm>
            <a:off x="160020" y="839470"/>
            <a:ext cx="8886825" cy="220091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1198880"/>
          </a:xfrm>
          <a:prstGeom prst="rect">
            <a:avLst/>
          </a:prstGeom>
          <a:noFill/>
        </p:spPr>
        <p:txBody>
          <a:bodyPr wrap="square" rtlCol="0">
            <a:spAutoFit/>
          </a:bodyPr>
          <a:lstStyle/>
          <a:p>
            <a:r>
              <a:rPr lang="en-US" altLang="zh-CN" sz="2400" b="1">
                <a:sym typeface="+mn-ea"/>
              </a:rPr>
              <a:t>The elastic </a:t>
            </a:r>
            <a:r>
              <a:rPr lang="en-US" altLang="zh-CN" sz="2400" b="1">
                <a:sym typeface="+mn-ea"/>
              </a:rPr>
              <a:t>deformation</a:t>
            </a:r>
            <a:r>
              <a:rPr lang="zh-CN" altLang="en-US" sz="2400" b="1">
                <a:sym typeface="+mn-ea"/>
              </a:rPr>
              <a:t>（</a:t>
            </a:r>
            <a:r>
              <a:rPr lang="en-US" altLang="zh-CN" sz="2400" b="1">
                <a:sym typeface="+mn-ea"/>
              </a:rPr>
              <a:t>ICDAR 2003</a:t>
            </a:r>
            <a:r>
              <a:rPr lang="zh-CN" altLang="en-US" sz="2400" b="1">
                <a:sym typeface="+mn-ea"/>
              </a:rPr>
              <a:t>）</a:t>
            </a:r>
            <a:endParaRPr lang="en-US" altLang="zh-CN" sz="2400" b="1"/>
          </a:p>
          <a:p>
            <a:endParaRPr lang="en-US" altLang="zh-CN" sz="2400" b="1" dirty="0"/>
          </a:p>
          <a:p>
            <a:endParaRPr lang="en-US" altLang="zh-CN" sz="2400" b="1" dirty="0"/>
          </a:p>
        </p:txBody>
      </p:sp>
      <p:sp>
        <p:nvSpPr>
          <p:cNvPr id="2" name="文本框 1"/>
          <p:cNvSpPr txBox="1"/>
          <p:nvPr/>
        </p:nvSpPr>
        <p:spPr>
          <a:xfrm>
            <a:off x="178435" y="765810"/>
            <a:ext cx="8355965" cy="460375"/>
          </a:xfrm>
          <a:prstGeom prst="rect">
            <a:avLst/>
          </a:prstGeom>
          <a:noFill/>
        </p:spPr>
        <p:txBody>
          <a:bodyPr wrap="square" rtlCol="0" anchor="t">
            <a:spAutoFit/>
          </a:bodyPr>
          <a:p>
            <a:r>
              <a:rPr lang="en-US" altLang="zh-CN" sz="2400"/>
              <a:t>Target</a:t>
            </a:r>
            <a:r>
              <a:rPr lang="zh-CN" altLang="en-US" sz="2400"/>
              <a:t>：</a:t>
            </a:r>
            <a:r>
              <a:rPr lang="en-US" altLang="zh-CN" sz="2400"/>
              <a:t>To solve t</a:t>
            </a:r>
            <a:r>
              <a:rPr lang="zh-CN" altLang="en-US" sz="2400"/>
              <a:t>he problem of not having enough samples</a:t>
            </a:r>
            <a:endParaRPr lang="zh-CN" altLang="en-US" sz="2400"/>
          </a:p>
        </p:txBody>
      </p:sp>
      <p:sp>
        <p:nvSpPr>
          <p:cNvPr id="3" name="文本框 2"/>
          <p:cNvSpPr txBox="1"/>
          <p:nvPr/>
        </p:nvSpPr>
        <p:spPr>
          <a:xfrm>
            <a:off x="178435" y="1226185"/>
            <a:ext cx="7305040" cy="460375"/>
          </a:xfrm>
          <a:prstGeom prst="rect">
            <a:avLst/>
          </a:prstGeom>
          <a:noFill/>
        </p:spPr>
        <p:txBody>
          <a:bodyPr wrap="square" rtlCol="0" anchor="t">
            <a:spAutoFit/>
          </a:bodyPr>
          <a:p>
            <a:r>
              <a:rPr lang="en-US" altLang="zh-CN" sz="2400"/>
              <a:t>Use</a:t>
            </a:r>
            <a:r>
              <a:rPr lang="zh-CN" altLang="en-US" sz="2400"/>
              <a:t>：It is often used to transform character samples</a:t>
            </a:r>
            <a:endParaRPr lang="zh-CN" altLang="en-US" sz="2400"/>
          </a:p>
        </p:txBody>
      </p:sp>
      <p:sp>
        <p:nvSpPr>
          <p:cNvPr id="5" name="文本框 4"/>
          <p:cNvSpPr txBox="1"/>
          <p:nvPr/>
        </p:nvSpPr>
        <p:spPr>
          <a:xfrm>
            <a:off x="106045" y="2289175"/>
            <a:ext cx="8767445" cy="2584450"/>
          </a:xfrm>
          <a:prstGeom prst="rect">
            <a:avLst/>
          </a:prstGeom>
          <a:noFill/>
        </p:spPr>
        <p:txBody>
          <a:bodyPr wrap="square" rtlCol="0" anchor="t">
            <a:spAutoFit/>
          </a:bodyPr>
          <a:p>
            <a:r>
              <a:rPr lang="zh-CN" altLang="en-US"/>
              <a:t>（1）Firstly,  generate two random numbers between -1 and 1 for each pixel (x,y) in the image</a:t>
            </a:r>
            <a:r>
              <a:rPr lang="en-US" altLang="zh-CN"/>
              <a:t>.</a:t>
            </a:r>
            <a:r>
              <a:rPr lang="zh-CN" altLang="en-US"/>
              <a:t>δx (x,y) and δy (x,y), which represent the moving distance of the pixel in the x direction and y direction respectively.</a:t>
            </a:r>
            <a:endParaRPr lang="zh-CN" altLang="en-US"/>
          </a:p>
          <a:p>
            <a:endParaRPr lang="zh-CN" altLang="en-US"/>
          </a:p>
          <a:p>
            <a:r>
              <a:rPr lang="zh-CN" altLang="en-US"/>
              <a:t>（2）Generate a Gaussian kernel k_NN with 0 as the mean and σ as the standard deviation, convolve with the previous random number, and apply the result to the original image.</a:t>
            </a:r>
            <a:endParaRPr lang="zh-CN" altLang="en-US"/>
          </a:p>
          <a:p>
            <a:endParaRPr lang="zh-CN" altLang="en-US"/>
          </a:p>
          <a:p>
            <a:r>
              <a:rPr lang="zh-CN" altLang="en-US"/>
              <a:t>（If σ is too small, the generated result is similar to random movement of each pixel of the image, while if σ is too large, the generated result is basically similar to the original image.）</a:t>
            </a:r>
            <a:endParaRPr lang="zh-CN" altLang="en-US"/>
          </a:p>
        </p:txBody>
      </p:sp>
      <p:sp>
        <p:nvSpPr>
          <p:cNvPr id="6" name="文本框 5"/>
          <p:cNvSpPr txBox="1"/>
          <p:nvPr/>
        </p:nvSpPr>
        <p:spPr>
          <a:xfrm>
            <a:off x="178435" y="1727835"/>
            <a:ext cx="3750945" cy="460375"/>
          </a:xfrm>
          <a:prstGeom prst="rect">
            <a:avLst/>
          </a:prstGeom>
          <a:noFill/>
        </p:spPr>
        <p:txBody>
          <a:bodyPr wrap="square" rtlCol="0">
            <a:spAutoFit/>
          </a:bodyPr>
          <a:p>
            <a:r>
              <a:rPr lang="en-US" altLang="zh-CN" sz="2400">
                <a:sym typeface="+mn-ea"/>
              </a:rPr>
              <a:t>Implementation steps</a:t>
            </a:r>
            <a:r>
              <a:rPr lang="zh-CN" altLang="en-US" sz="2400">
                <a:sym typeface="+mn-ea"/>
              </a:rPr>
              <a:t>：</a:t>
            </a:r>
            <a:endParaRPr lang="zh-CN" altLang="en-US" sz="2400">
              <a:sym typeface="+mn-e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829945"/>
          </a:xfrm>
          <a:prstGeom prst="rect">
            <a:avLst/>
          </a:prstGeom>
          <a:noFill/>
        </p:spPr>
        <p:txBody>
          <a:bodyPr wrap="square" rtlCol="0">
            <a:spAutoFit/>
          </a:bodyPr>
          <a:lstStyle/>
          <a:p>
            <a:r>
              <a:rPr lang="en-US" altLang="zh-CN" sz="2400" b="1">
                <a:sym typeface="+mn-ea"/>
              </a:rPr>
              <a:t>The elastic deformation</a:t>
            </a:r>
            <a:r>
              <a:rPr lang="zh-CN" altLang="en-US" sz="2400" b="1">
                <a:sym typeface="+mn-ea"/>
              </a:rPr>
              <a:t>（</a:t>
            </a:r>
            <a:r>
              <a:rPr lang="en-US" altLang="zh-CN" sz="2400" b="1">
                <a:sym typeface="+mn-ea"/>
              </a:rPr>
              <a:t>ICDAR 2003</a:t>
            </a:r>
            <a:r>
              <a:rPr lang="zh-CN" altLang="en-US" sz="2400" b="1">
                <a:sym typeface="+mn-ea"/>
              </a:rPr>
              <a:t>）</a:t>
            </a:r>
            <a:endParaRPr lang="en-US" altLang="zh-CN" sz="2400" b="1"/>
          </a:p>
          <a:p>
            <a:endParaRPr lang="en-US" altLang="zh-CN" sz="2400" b="1" dirty="0"/>
          </a:p>
        </p:txBody>
      </p:sp>
      <p:sp>
        <p:nvSpPr>
          <p:cNvPr id="2" name="文本框 1"/>
          <p:cNvSpPr txBox="1"/>
          <p:nvPr/>
        </p:nvSpPr>
        <p:spPr>
          <a:xfrm>
            <a:off x="238125" y="798195"/>
            <a:ext cx="3679190" cy="368300"/>
          </a:xfrm>
          <a:prstGeom prst="rect">
            <a:avLst/>
          </a:prstGeom>
          <a:noFill/>
        </p:spPr>
        <p:txBody>
          <a:bodyPr wrap="square" rtlCol="0" anchor="t">
            <a:spAutoFit/>
          </a:bodyPr>
          <a:p>
            <a:r>
              <a:rPr lang="zh-CN" altLang="en-US"/>
              <a:t>（1）</a:t>
            </a:r>
            <a:r>
              <a:rPr lang="en-US" altLang="zh-CN"/>
              <a:t>wh</a:t>
            </a:r>
            <a:r>
              <a:rPr lang="en-US" altLang="zh-CN"/>
              <a:t>ile </a:t>
            </a:r>
            <a:r>
              <a:rPr lang="zh-CN" altLang="en-US"/>
              <a:t>n = 5,σ=4,8,16：</a:t>
            </a:r>
            <a:endParaRPr lang="zh-CN" altLang="en-US"/>
          </a:p>
        </p:txBody>
      </p:sp>
      <p:pic>
        <p:nvPicPr>
          <p:cNvPr id="3" name="图片 2"/>
          <p:cNvPicPr>
            <a:picLocks noChangeAspect="1"/>
          </p:cNvPicPr>
          <p:nvPr/>
        </p:nvPicPr>
        <p:blipFill>
          <a:blip r:embed="rId2"/>
          <a:stretch>
            <a:fillRect/>
          </a:stretch>
        </p:blipFill>
        <p:spPr>
          <a:xfrm>
            <a:off x="4343400" y="798195"/>
            <a:ext cx="4322445" cy="1172210"/>
          </a:xfrm>
          <a:prstGeom prst="rect">
            <a:avLst/>
          </a:prstGeom>
        </p:spPr>
      </p:pic>
      <p:sp>
        <p:nvSpPr>
          <p:cNvPr id="5" name="文本框 4"/>
          <p:cNvSpPr txBox="1"/>
          <p:nvPr/>
        </p:nvSpPr>
        <p:spPr>
          <a:xfrm>
            <a:off x="238125" y="1401445"/>
            <a:ext cx="4572000" cy="368300"/>
          </a:xfrm>
          <a:prstGeom prst="rect">
            <a:avLst/>
          </a:prstGeom>
          <a:noFill/>
        </p:spPr>
        <p:txBody>
          <a:bodyPr wrap="square" rtlCol="0" anchor="t">
            <a:spAutoFit/>
          </a:bodyPr>
          <a:p>
            <a:r>
              <a:rPr lang="zh-CN" altLang="en-US"/>
              <a:t>（2）</a:t>
            </a:r>
            <a:r>
              <a:rPr lang="en-US" altLang="zh-CN"/>
              <a:t>while </a:t>
            </a:r>
            <a:r>
              <a:rPr lang="zh-CN" altLang="en-US"/>
              <a:t>n = 21,σ= 4,8,16：</a:t>
            </a:r>
            <a:endParaRPr lang="zh-CN" altLang="en-US"/>
          </a:p>
        </p:txBody>
      </p:sp>
      <p:pic>
        <p:nvPicPr>
          <p:cNvPr id="6" name="图片 5"/>
          <p:cNvPicPr>
            <a:picLocks noChangeAspect="1"/>
          </p:cNvPicPr>
          <p:nvPr/>
        </p:nvPicPr>
        <p:blipFill>
          <a:blip r:embed="rId3"/>
          <a:stretch>
            <a:fillRect/>
          </a:stretch>
        </p:blipFill>
        <p:spPr>
          <a:xfrm>
            <a:off x="4343400" y="2145030"/>
            <a:ext cx="4241165" cy="1200150"/>
          </a:xfrm>
          <a:prstGeom prst="rect">
            <a:avLst/>
          </a:prstGeom>
        </p:spPr>
      </p:pic>
      <p:sp>
        <p:nvSpPr>
          <p:cNvPr id="8" name="文本框 7"/>
          <p:cNvSpPr txBox="1"/>
          <p:nvPr/>
        </p:nvSpPr>
        <p:spPr>
          <a:xfrm>
            <a:off x="238125" y="2004695"/>
            <a:ext cx="4572000" cy="368300"/>
          </a:xfrm>
          <a:prstGeom prst="rect">
            <a:avLst/>
          </a:prstGeom>
          <a:noFill/>
        </p:spPr>
        <p:txBody>
          <a:bodyPr wrap="square" rtlCol="0" anchor="t">
            <a:spAutoFit/>
          </a:bodyPr>
          <a:p>
            <a:r>
              <a:rPr lang="zh-CN" altLang="en-US"/>
              <a:t>（3）</a:t>
            </a:r>
            <a:r>
              <a:rPr lang="en-US" altLang="zh-CN"/>
              <a:t>while </a:t>
            </a:r>
            <a:r>
              <a:rPr lang="zh-CN" altLang="en-US"/>
              <a:t>n = 105,σ = 4,8,16：</a:t>
            </a:r>
            <a:endParaRPr lang="zh-CN" altLang="en-US"/>
          </a:p>
        </p:txBody>
      </p:sp>
      <p:pic>
        <p:nvPicPr>
          <p:cNvPr id="9" name="图片 8"/>
          <p:cNvPicPr>
            <a:picLocks noChangeAspect="1"/>
          </p:cNvPicPr>
          <p:nvPr/>
        </p:nvPicPr>
        <p:blipFill>
          <a:blip r:embed="rId4"/>
          <a:stretch>
            <a:fillRect/>
          </a:stretch>
        </p:blipFill>
        <p:spPr>
          <a:xfrm>
            <a:off x="4343400" y="3632835"/>
            <a:ext cx="4436110" cy="1187450"/>
          </a:xfrm>
          <a:prstGeom prst="rect">
            <a:avLst/>
          </a:prstGeom>
        </p:spPr>
      </p:pic>
      <p:sp>
        <p:nvSpPr>
          <p:cNvPr id="10" name="文本框 9"/>
          <p:cNvSpPr txBox="1"/>
          <p:nvPr/>
        </p:nvSpPr>
        <p:spPr>
          <a:xfrm>
            <a:off x="178435" y="2331720"/>
            <a:ext cx="3799205" cy="2861310"/>
          </a:xfrm>
          <a:prstGeom prst="rect">
            <a:avLst/>
          </a:prstGeom>
          <a:noFill/>
        </p:spPr>
        <p:txBody>
          <a:bodyPr wrap="square" rtlCol="0" anchor="t">
            <a:spAutoFit/>
          </a:bodyPr>
          <a:p>
            <a:r>
              <a:rPr lang="zh-CN" altLang="en-US"/>
              <a:t>The authors did not explain the influence of the size of N in Gaussian kernel K_NN on the image processing results. The original image is 573*573, and the resulting convolution results show that δx (x,y) and δy (x,y) are enlarged by 100 times respectively (because δx (x,y) and δy (x,y) are -1~1, so if they are not enlarged, no change can be seen).</a:t>
            </a:r>
            <a:endParaRPr lang="zh-CN" altLang="en-US"/>
          </a:p>
        </p:txBody>
      </p:sp>
    </p:spTree>
  </p:cSld>
  <p:clrMapOvr>
    <a:masterClrMapping/>
  </p:clrMapOvr>
  <p:transition/>
</p:sld>
</file>

<file path=ppt/tags/tag1.xml><?xml version="1.0" encoding="utf-8"?>
<p:tagLst xmlns:p="http://schemas.openxmlformats.org/presentationml/2006/main">
  <p:tag name="KSO_WM_TEMPLATE_CATEGORY" val="diagram"/>
  <p:tag name="KSO_WM_TEMPLATE_INDEX" val="160560"/>
  <p:tag name="KSO_WM_UNIT_TYPE" val="n_h_i"/>
  <p:tag name="KSO_WM_UNIT_INDEX" val="1_1_1"/>
  <p:tag name="KSO_WM_UNIT_ID" val="diagram160560_5*n_h_i*1_1_1"/>
  <p:tag name="KSO_WM_UNIT_LAYERLEVEL" val="1_1_1"/>
  <p:tag name="KSO_WM_BEAUTIFY_FLAG" val="#wm#"/>
  <p:tag name="KSO_WM_TAG_VERSION" val="1.0"/>
  <p:tag name="KSO_WM_DIAGRAM_GROUP_CODE" val="n1-1"/>
  <p:tag name="KSO_WM_UNIT_FILL_FORE_SCHEMECOLOR_INDEX" val="5"/>
  <p:tag name="KSO_WM_UNIT_FILL_TYPE" val="1"/>
</p:tagLst>
</file>

<file path=ppt/tags/tag2.xml><?xml version="1.0" encoding="utf-8"?>
<p:tagLst xmlns:p="http://schemas.openxmlformats.org/presentationml/2006/main">
  <p:tag name="KSO_WM_TEMPLATE_CATEGORY" val="diagram"/>
  <p:tag name="KSO_WM_TEMPLATE_INDEX" val="160560"/>
  <p:tag name="KSO_WM_UNIT_TYPE" val="n_h_h_f"/>
  <p:tag name="KSO_WM_UNIT_INDEX" val="1_2_1_1"/>
  <p:tag name="KSO_WM_UNIT_ID" val="diagram160560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3.xml><?xml version="1.0" encoding="utf-8"?>
<p:tagLst xmlns:p="http://schemas.openxmlformats.org/presentationml/2006/main">
  <p:tag name="KSO_WM_TEMPLATE_CATEGORY" val="diagram"/>
  <p:tag name="KSO_WM_TEMPLATE_INDEX" val="160560"/>
  <p:tag name="KSO_WM_UNIT_TYPE" val="n_h_h_f"/>
  <p:tag name="KSO_WM_UNIT_INDEX" val="1_2_2_1"/>
  <p:tag name="KSO_WM_UNIT_ID" val="diagram160560_5*n_h_h_f*1_2_2_1"/>
  <p:tag name="KSO_WM_UNIT_LAYERLEVEL" val="1_1_1_1"/>
  <p:tag name="KSO_WM_UNIT_VALUE" val="19"/>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4.xml><?xml version="1.0" encoding="utf-8"?>
<p:tagLst xmlns:p="http://schemas.openxmlformats.org/presentationml/2006/main">
  <p:tag name="KSO_WM_TEMPLATE_CATEGORY" val="diagram"/>
  <p:tag name="KSO_WM_TEMPLATE_INDEX" val="160560"/>
  <p:tag name="KSO_WM_UNIT_TYPE" val="n_h_a"/>
  <p:tag name="KSO_WM_UNIT_INDEX" val="1_1_1"/>
  <p:tag name="KSO_WM_UNIT_ID" val="diagram160560_5*n_h_a*1_1_1"/>
  <p:tag name="KSO_WM_UNIT_LAYERLEVEL" val="1_1_1"/>
  <p:tag name="KSO_WM_UNIT_VALUE" val="108"/>
  <p:tag name="KSO_WM_UNIT_HIGHLIGHT" val="0"/>
  <p:tag name="KSO_WM_UNIT_COMPATIBLE" val="0"/>
  <p:tag name="KSO_WM_UNIT_CLEAR" val="0"/>
  <p:tag name="KSO_WM_UNIT_PRESET_TEXT_INDEX" val="3"/>
  <p:tag name="KSO_WM_UNIT_PRESET_TEXT_LEN" val="17"/>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5.xml><?xml version="1.0" encoding="utf-8"?>
<p:tagLst xmlns:p="http://schemas.openxmlformats.org/presentationml/2006/main">
  <p:tag name="KSO_WM_MEDIACOVER_FLAG" val="1"/>
  <p:tag name="KSO_WM_UNIT_MEDIACOVER_BTN_STATE" val="1"/>
  <p:tag name="KSO_WM_UNIT_MEDIACOVER_BTNRECT" val="0*0*0*0"/>
</p:tagLst>
</file>

<file path=ppt/tags/tag6.xml><?xml version="1.0" encoding="utf-8"?>
<p:tagLst xmlns:p="http://schemas.openxmlformats.org/presentationml/2006/main">
  <p:tag name="COMMONDATA" val="eyJoZGlkIjoiN2YzNjBkOTgyNWQ1YTMxYzM3MzMwNWFiODNmOWIzYW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9449</Words>
  <Application>WPS 演示</Application>
  <PresentationFormat>全屏显示(16:9)</PresentationFormat>
  <Paragraphs>322</Paragraphs>
  <Slides>44</Slides>
  <Notes>53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微软雅黑</vt:lpstr>
      <vt:lpstr>Calibri</vt:lpstr>
      <vt:lpstr>Calibri Light</vt:lpstr>
      <vt:lpstr>等线 Light</vt:lpstr>
      <vt:lpstr>等线</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罗圣</dc:creator>
  <cp:lastModifiedBy>浩鸳.</cp:lastModifiedBy>
  <cp:revision>176</cp:revision>
  <dcterms:created xsi:type="dcterms:W3CDTF">2018-08-27T07:20:00Z</dcterms:created>
  <dcterms:modified xsi:type="dcterms:W3CDTF">2022-08-19T12:21:06Z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ICV">
    <vt:lpwstr>61B004D481F7401FBA3BDF2A9BFE41B6</vt:lpwstr>
  </property>
</Properties>
</file>